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modernComment_101_842C2538.xml" ContentType="application/vnd.ms-powerpoint.comments+xml"/>
  <Override PartName="/ppt/comments/modernComment_106_3EE5F99E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57" r:id="rId5"/>
    <p:sldId id="258" r:id="rId6"/>
    <p:sldId id="259" r:id="rId7"/>
    <p:sldId id="265" r:id="rId8"/>
    <p:sldId id="260" r:id="rId9"/>
    <p:sldId id="261" r:id="rId10"/>
    <p:sldId id="264" r:id="rId11"/>
    <p:sldId id="262" r:id="rId12"/>
    <p:sldId id="266" r:id="rId13"/>
    <p:sldId id="269" r:id="rId14"/>
    <p:sldId id="263" r:id="rId15"/>
    <p:sldId id="26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432BCAC-E351-13FD-AD23-81C18E6D1BB5}" name="Blasita Juarez Lopez" initials="BL" userId="S::bjuarezlopez@hntb.com::2ea0dc00-8e03-4142-a05e-fb5b86769676" providerId="AD"/>
  <p188:author id="{6C04CFE6-4F2C-F203-6B9C-48E16841B25F}" name="Max Hoffman" initials="MH" userId="S::mahoffman@hntb.com::bb75531e-8f61-40d5-a0f3-9f95fbfefaa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hoffman.Verifier" initials="MH" lastIdx="11" clrIdx="0">
    <p:extLst>
      <p:ext uri="{19B8F6BF-5375-455C-9EA6-DF929625EA0E}">
        <p15:presenceInfo xmlns:p15="http://schemas.microsoft.com/office/powerpoint/2012/main" userId="mahoffman.Verifier" providerId="None"/>
      </p:ext>
    </p:extLst>
  </p:cmAuthor>
  <p:cmAuthor id="2" name="mahoffman.Checker" initials="MH" lastIdx="2" clrIdx="1">
    <p:extLst>
      <p:ext uri="{19B8F6BF-5375-455C-9EA6-DF929625EA0E}">
        <p15:presenceInfo xmlns:p15="http://schemas.microsoft.com/office/powerpoint/2012/main" userId="mahoffman.Check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385A"/>
    <a:srgbClr val="CC7B29"/>
    <a:srgbClr val="E64343"/>
    <a:srgbClr val="ECEDED"/>
    <a:srgbClr val="699CC3"/>
    <a:srgbClr val="999A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A83F95-1D80-49BC-9733-6402D305167F}" v="39" dt="2022-10-11T18:04:46.394"/>
    <p1510:client id="{FB4F60B4-C0F8-84C4-1759-64193C86699F}" v="61" dt="2022-10-13T02:33:11.0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omments/modernComment_101_842C253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B62E1F7-EE48-4570-8EBA-696B48831DCD}" authorId="{5432BCAC-E351-13FD-AD23-81C18E6D1BB5}" created="2022-10-11T16:20:58.406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217485624" sldId="257"/>
      <ac:spMk id="16" creationId="{27577A0F-FF25-4344-8747-E7B86CB1BA8F}"/>
    </ac:deMkLst>
    <p188:replyLst>
      <p188:reply id="{4DC1D732-09A7-49A7-90ED-A31B7CD585E3}" authorId="{6C04CFE6-4F2C-F203-6B9C-48E16841B25F}" created="2022-10-11T19:11:34.176">
        <p188:txBody>
          <a:bodyPr/>
          <a:lstStyle/>
          <a:p>
            <a:r>
              <a:rPr lang="en-US"/>
              <a:t>Thanks for updating!</a:t>
            </a:r>
          </a:p>
        </p188:txBody>
      </p188:reply>
    </p188:replyLst>
    <p188:txBody>
      <a:bodyPr/>
      <a:lstStyle/>
      <a:p>
        <a:r>
          <a:rPr lang="en-US"/>
          <a:t>presentations are scheduled for Oct 20 and Oct 21.</a:t>
        </a:r>
      </a:p>
    </p188:txBody>
  </p188:cm>
</p188:cmLst>
</file>

<file path=ppt/comments/modernComment_106_3EE5F99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FF896F3-0EB5-4FA2-BCEF-B4D5D33DA686}" authorId="{5432BCAC-E351-13FD-AD23-81C18E6D1BB5}" created="2022-10-11T16:26:11.479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055259038" sldId="262"/>
      <ac:spMk id="4" creationId="{EE35A955-A7E4-41FC-BF97-7C6C4E99F7A1}"/>
      <ac:txMk cp="99">
        <ac:context len="447" hash="3790640807"/>
      </ac:txMk>
    </ac:txMkLst>
    <p188:pos x="2873828" y="1654628"/>
    <p188:txBody>
      <a:bodyPr/>
      <a:lstStyle/>
      <a:p>
        <a:r>
          <a:rPr lang="en-US"/>
          <a:t>delete the comma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D76EB1-6530-4889-9D62-036D1951BAB6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06B929-0A70-434B-9446-5C3FC3D98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820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403E3-23C2-4C3C-8B54-E90311B27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88BDEA-5BAF-43B7-A7EC-E957D2BFD7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0BE787-1B24-45AD-98EA-B31D3F4BE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136E5-898D-4E5C-80A2-D0D3FAC2F58D}" type="datetime1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52EACF-B408-43B3-9212-C1FF81C1D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B1F4D-5158-4083-834B-8F9709AA9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F15CF-C1C8-4801-8177-2A2B45F48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707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82596-978A-4F36-9AFC-A95330E5A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FA793-FD81-40BE-BE08-8979D9FC5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77891F-F3C7-4EF5-A631-064C4557A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9B745-D3E9-4543-8C18-4F7791E21B2D}" type="datetime1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82671-BCA8-4A0D-B336-6C03A1CCE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66D678-F63F-49DD-A531-B92624295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F15CF-C1C8-4801-8177-2A2B45F48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25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EA559-A433-4608-871D-D844B2047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41B0B2-3F95-4B51-BAFC-476B8ACE6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CE3628-A1AD-4203-85C7-BF650C90C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BAC97-DFD8-43DE-962F-7A620D85F554}" type="datetime1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A0DFA-6EC8-412C-BE67-DA8A7A277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CDEB98-67C7-4551-8162-3CDFD59E1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F15CF-C1C8-4801-8177-2A2B45F48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91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CEF00-E755-4049-827A-FA169331D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87E4C-7C8B-4F55-A2F1-6ECDDEBDC4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89D230-123E-4BFF-A814-AB37017BBC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BA59B8-4765-4911-8980-86FB47A5E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1D149-6751-4390-B196-2470AA43685D}" type="datetime1">
              <a:rPr lang="en-US" smtClean="0"/>
              <a:t>10/26/2022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10A4C0-297A-4C46-BFAA-1D86BC8A8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7C1B03-E0A6-49EE-91DA-9F7C378B9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F15CF-C1C8-4801-8177-2A2B45F48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207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1DA0F-D158-43AA-B464-654A6458D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653ED2-2F2F-4CB1-8802-631D01665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4DFC80-8314-4C7C-A81C-3AE47E6598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376943-802F-4C2B-AB5C-0B69FF40F2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1AAF3A-A5A5-4467-8168-47380BBD3F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CE7F28-05E1-40F2-A766-D7665221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2BF7B-EEC8-4C5A-A5D3-50673C79F801}" type="datetime1">
              <a:rPr lang="en-US" smtClean="0"/>
              <a:t>10/26/2022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174FF4-B0E3-437C-BEBE-DB49F10D2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CD0766-7FA7-49FF-942D-D3981197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F15CF-C1C8-4801-8177-2A2B45F48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5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6F711-28FA-49B0-9753-C638C0417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81BF80-6738-47AF-BF06-8AAAC8C92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B4AF-097A-413F-80F9-52A7AC21BD65}" type="datetime1">
              <a:rPr lang="en-US" smtClean="0"/>
              <a:t>10/26/2022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F254FF-79FE-4959-8605-D3195CE7E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D9877D-FC92-4AAD-B53B-8690C9D43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F15CF-C1C8-4801-8177-2A2B45F48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24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14EBBE-93F8-40C0-867F-98850457F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72DB3-C01A-4786-8982-75EBB0C9C7FD}" type="datetime1">
              <a:rPr lang="en-US" smtClean="0"/>
              <a:t>10/26/2022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89576C-2986-4DB7-BCCA-26235F4AF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B458-F4BE-4251-B110-1A8C43582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F15CF-C1C8-4801-8177-2A2B45F48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61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A277A-941D-42B0-AF81-4EC1CD1A3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71EB0-B846-41F3-B095-D11F28907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285BD-B6DB-4F19-A8D9-0EFC8133A0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06030A-1224-488C-A56B-A4393DAFD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FAC55-3314-4930-BDBA-F9CFCC121E73}" type="datetime1">
              <a:rPr lang="en-US" smtClean="0"/>
              <a:t>10/26/2022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28F8E-3C39-4D28-9E11-68B14615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BE2374-FB7A-4E06-A5C5-5D7644641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F15CF-C1C8-4801-8177-2A2B45F48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382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C4779-F046-4E6A-BE74-3F64EBD99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17EBF6-9713-4725-BDDB-22CD301E85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C1A14D-C488-488D-A968-52C540A7DB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E68384-BD92-4995-BBE5-17312B55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5511C-3066-45CC-A0C1-21E87D8A026A}" type="datetime1">
              <a:rPr lang="en-US" smtClean="0"/>
              <a:t>10/26/2022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CE83C-DAC3-47A7-B98C-DF86E8912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3F76ED-5B0D-4678-83B9-3AEE36CAD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F15CF-C1C8-4801-8177-2A2B45F48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49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3B579-BBA6-452A-82EF-AA212E371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06193D-AB6F-4D3A-B486-B00BF5C8E2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0CD179-2777-4DB5-B2B2-568054188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9619-5E9B-45ED-B7D4-40E6F60E3485}" type="datetime1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B5082F-F0BA-4983-A6CA-3858CA12D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35F8A-6A1E-4CEB-9710-3DA9BA5AC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F15CF-C1C8-4801-8177-2A2B45F48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95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C12AD3-EDEC-46DD-9B9C-8C94299867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5F4691-7ED4-43C2-80C3-7DF9148CD6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81D934-EDE4-4C83-853D-57BFDF675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D90A-5525-404A-90BB-00E0B86E88CE}" type="datetime1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F37FF-25F8-4C37-A955-9EFE1B04D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A8D93-E472-4F6A-B372-FBDBA87B6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F15CF-C1C8-4801-8177-2A2B45F48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371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0050DD-A0CC-4314-9C81-61971A176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7864F4-2B61-4B35-991E-5792747CB5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CEF9F2-B31D-4F7A-ACBE-0F9AD93813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31E35-94E9-4EF8-82EA-64D3A18C4809}" type="datetime1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EFD06-76D5-406B-A6FE-83D720FC9B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02E32B-0A52-4977-A074-B98D22452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F15CF-C1C8-4801-8177-2A2B45F48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664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8/10/relationships/comments" Target="../comments/modernComment_101_842C253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8/10/relationships/comments" Target="../comments/modernComment_106_3EE5F99E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AD4512C-86D4-4BC2-82AB-0A9C45569955}"/>
              </a:ext>
            </a:extLst>
          </p:cNvPr>
          <p:cNvGrpSpPr/>
          <p:nvPr/>
        </p:nvGrpSpPr>
        <p:grpSpPr>
          <a:xfrm>
            <a:off x="10809" y="0"/>
            <a:ext cx="12192000" cy="6863700"/>
            <a:chOff x="-28592" y="-5701"/>
            <a:chExt cx="12192000" cy="68637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6F845A3-F47E-4BE2-B06A-807D5EF2D311}"/>
                </a:ext>
              </a:extLst>
            </p:cNvPr>
            <p:cNvSpPr/>
            <p:nvPr/>
          </p:nvSpPr>
          <p:spPr>
            <a:xfrm>
              <a:off x="-28592" y="0"/>
              <a:ext cx="12192000" cy="6857999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5A3B352-5E46-4D59-969C-234B55B63561}"/>
                </a:ext>
              </a:extLst>
            </p:cNvPr>
            <p:cNvSpPr/>
            <p:nvPr/>
          </p:nvSpPr>
          <p:spPr>
            <a:xfrm>
              <a:off x="-28592" y="6176512"/>
              <a:ext cx="12192000" cy="681487"/>
            </a:xfrm>
            <a:prstGeom prst="rect">
              <a:avLst/>
            </a:prstGeom>
            <a:solidFill>
              <a:srgbClr val="0F3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6DAF986-29D4-42DA-BBDD-24F466EA6BE0}"/>
                </a:ext>
              </a:extLst>
            </p:cNvPr>
            <p:cNvSpPr/>
            <p:nvPr/>
          </p:nvSpPr>
          <p:spPr>
            <a:xfrm>
              <a:off x="-28592" y="-5701"/>
              <a:ext cx="12192000" cy="681487"/>
            </a:xfrm>
            <a:prstGeom prst="rect">
              <a:avLst/>
            </a:prstGeom>
            <a:solidFill>
              <a:srgbClr val="0F3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EB20D47-AEB4-4293-8E78-B97F35BB1BA1}"/>
              </a:ext>
            </a:extLst>
          </p:cNvPr>
          <p:cNvSpPr txBox="1"/>
          <p:nvPr/>
        </p:nvSpPr>
        <p:spPr>
          <a:xfrm>
            <a:off x="8005575" y="3638993"/>
            <a:ext cx="33482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800">
                <a:solidFill>
                  <a:srgbClr val="0F385A"/>
                </a:solidFill>
                <a:latin typeface="Franklin Gothic Heavy" panose="020B0903020102020204" pitchFamily="34" charset="0"/>
              </a:rPr>
              <a:t>River Road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28BEBA-84CB-4713-ACD4-048048C02EA1}"/>
              </a:ext>
            </a:extLst>
          </p:cNvPr>
          <p:cNvSpPr txBox="1"/>
          <p:nvPr/>
        </p:nvSpPr>
        <p:spPr>
          <a:xfrm>
            <a:off x="6306969" y="4388738"/>
            <a:ext cx="50468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>
                <a:solidFill>
                  <a:srgbClr val="0F385A"/>
                </a:solidFill>
                <a:latin typeface="Franklin Gothic Book" panose="020B0503020102020204" pitchFamily="34" charset="0"/>
              </a:rPr>
              <a:t>Route Alternatives Study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577A0F-FF25-4344-8747-E7B86CB1BA8F}"/>
              </a:ext>
            </a:extLst>
          </p:cNvPr>
          <p:cNvSpPr txBox="1"/>
          <p:nvPr/>
        </p:nvSpPr>
        <p:spPr>
          <a:xfrm>
            <a:off x="8332908" y="5318430"/>
            <a:ext cx="3020892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r"/>
            <a:r>
              <a:rPr lang="en-US" sz="2400">
                <a:solidFill>
                  <a:srgbClr val="CC7B29"/>
                </a:solidFill>
                <a:latin typeface="Franklin Gothic Demi"/>
              </a:rPr>
              <a:t>October 20-21, 2022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7F7094D-3175-4806-88B7-EAD5BE067CF8}"/>
              </a:ext>
            </a:extLst>
          </p:cNvPr>
          <p:cNvCxnSpPr>
            <a:cxnSpLocks/>
          </p:cNvCxnSpPr>
          <p:nvPr/>
        </p:nvCxnSpPr>
        <p:spPr>
          <a:xfrm>
            <a:off x="1686187" y="4355622"/>
            <a:ext cx="9562838" cy="0"/>
          </a:xfrm>
          <a:prstGeom prst="line">
            <a:avLst/>
          </a:prstGeom>
          <a:ln w="25400" cap="rnd">
            <a:solidFill>
              <a:srgbClr val="999A9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picture containing text, outdoor, sign, blue&#10;&#10;Description automatically generated">
            <a:extLst>
              <a:ext uri="{FF2B5EF4-FFF2-40B4-BE49-F238E27FC236}">
                <a16:creationId xmlns:a16="http://schemas.microsoft.com/office/drawing/2014/main" id="{8CF1FFFF-2024-4AEB-A4E7-833AD0D909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" y="3931333"/>
            <a:ext cx="2245180" cy="224518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9860D40-84D4-4BBE-9B39-5A1D5C1892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09160" y="319137"/>
            <a:ext cx="7482840" cy="25473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00B6F16-D561-483E-9945-6E4DA54BEE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6306576"/>
            <a:ext cx="7482840" cy="254738"/>
          </a:xfrm>
          <a:prstGeom prst="rect">
            <a:avLst/>
          </a:prstGeom>
        </p:spPr>
      </p:pic>
      <p:pic>
        <p:nvPicPr>
          <p:cNvPr id="37" name="Picture 36" descr="A picture containing text, outdoor, street, road&#10;&#10;Description automatically generated">
            <a:extLst>
              <a:ext uri="{FF2B5EF4-FFF2-40B4-BE49-F238E27FC236}">
                <a16:creationId xmlns:a16="http://schemas.microsoft.com/office/drawing/2014/main" id="{2961F996-E08F-4553-991D-1AAF38CA4C4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" b="-1"/>
          <a:stretch/>
        </p:blipFill>
        <p:spPr>
          <a:xfrm>
            <a:off x="-28592" y="790466"/>
            <a:ext cx="12192000" cy="2380578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FF8C9677-450B-4296-95A8-924AB18FD5E4}"/>
              </a:ext>
            </a:extLst>
          </p:cNvPr>
          <p:cNvSpPr/>
          <p:nvPr/>
        </p:nvSpPr>
        <p:spPr>
          <a:xfrm>
            <a:off x="9713276" y="790466"/>
            <a:ext cx="63502" cy="2380578"/>
          </a:xfrm>
          <a:prstGeom prst="rect">
            <a:avLst/>
          </a:prstGeom>
          <a:solidFill>
            <a:srgbClr val="EC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3039B10-19F1-4763-B2CE-6E8A0EA25E32}"/>
              </a:ext>
            </a:extLst>
          </p:cNvPr>
          <p:cNvSpPr/>
          <p:nvPr/>
        </p:nvSpPr>
        <p:spPr>
          <a:xfrm>
            <a:off x="7263144" y="790466"/>
            <a:ext cx="63502" cy="2380578"/>
          </a:xfrm>
          <a:prstGeom prst="rect">
            <a:avLst/>
          </a:prstGeom>
          <a:solidFill>
            <a:srgbClr val="EC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715CD38-3BBA-4D8A-817F-A9787EC4FD40}"/>
              </a:ext>
            </a:extLst>
          </p:cNvPr>
          <p:cNvSpPr/>
          <p:nvPr/>
        </p:nvSpPr>
        <p:spPr>
          <a:xfrm>
            <a:off x="4800676" y="790466"/>
            <a:ext cx="75838" cy="2380578"/>
          </a:xfrm>
          <a:prstGeom prst="rect">
            <a:avLst/>
          </a:prstGeom>
          <a:solidFill>
            <a:srgbClr val="EC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6A59DB7-7135-4D8B-BEA7-6A9745EF6AEE}"/>
              </a:ext>
            </a:extLst>
          </p:cNvPr>
          <p:cNvSpPr/>
          <p:nvPr/>
        </p:nvSpPr>
        <p:spPr>
          <a:xfrm>
            <a:off x="2364290" y="790466"/>
            <a:ext cx="63502" cy="2380578"/>
          </a:xfrm>
          <a:prstGeom prst="rect">
            <a:avLst/>
          </a:prstGeom>
          <a:solidFill>
            <a:srgbClr val="EC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48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DA3398E-ABE7-45B9-8497-B670A5189E87}"/>
              </a:ext>
            </a:extLst>
          </p:cNvPr>
          <p:cNvGrpSpPr/>
          <p:nvPr/>
        </p:nvGrpSpPr>
        <p:grpSpPr>
          <a:xfrm>
            <a:off x="10809" y="0"/>
            <a:ext cx="12192000" cy="6863700"/>
            <a:chOff x="-28592" y="-5701"/>
            <a:chExt cx="12192000" cy="68637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292B255-680F-4F15-A70B-8A883E784D1D}"/>
                </a:ext>
              </a:extLst>
            </p:cNvPr>
            <p:cNvSpPr/>
            <p:nvPr/>
          </p:nvSpPr>
          <p:spPr>
            <a:xfrm>
              <a:off x="-28592" y="0"/>
              <a:ext cx="12192000" cy="6857999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8902D95-7921-44D6-998B-FD80E6E47876}"/>
                </a:ext>
              </a:extLst>
            </p:cNvPr>
            <p:cNvSpPr/>
            <p:nvPr/>
          </p:nvSpPr>
          <p:spPr>
            <a:xfrm>
              <a:off x="-28592" y="6176512"/>
              <a:ext cx="12192000" cy="681487"/>
            </a:xfrm>
            <a:prstGeom prst="rect">
              <a:avLst/>
            </a:prstGeom>
            <a:solidFill>
              <a:srgbClr val="0F3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952C9A7-2674-49A5-91E1-BA49C6E93937}"/>
                </a:ext>
              </a:extLst>
            </p:cNvPr>
            <p:cNvSpPr/>
            <p:nvPr/>
          </p:nvSpPr>
          <p:spPr>
            <a:xfrm>
              <a:off x="-28592" y="-5701"/>
              <a:ext cx="12192000" cy="681487"/>
            </a:xfrm>
            <a:prstGeom prst="rect">
              <a:avLst/>
            </a:prstGeom>
            <a:solidFill>
              <a:srgbClr val="0F3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26B56A-797C-42F6-B87A-878EAEF0B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1175" y="6454775"/>
            <a:ext cx="2743200" cy="365125"/>
          </a:xfrm>
        </p:spPr>
        <p:txBody>
          <a:bodyPr/>
          <a:lstStyle/>
          <a:p>
            <a:fld id="{314F15CF-C1C8-4801-8177-2A2B45F48653}" type="slidenum">
              <a:rPr lang="en-US" smtClean="0">
                <a:solidFill>
                  <a:srgbClr val="ECEDED"/>
                </a:solidFill>
                <a:latin typeface="Franklin Gothic Demi" panose="020B0703020102020204" pitchFamily="34" charset="0"/>
              </a:rPr>
              <a:t>2</a:t>
            </a:fld>
            <a:endParaRPr lang="en-US">
              <a:solidFill>
                <a:srgbClr val="ECEDED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35A955-A7E4-41FC-BF97-7C6C4E99F7A1}"/>
              </a:ext>
            </a:extLst>
          </p:cNvPr>
          <p:cNvSpPr txBox="1"/>
          <p:nvPr/>
        </p:nvSpPr>
        <p:spPr>
          <a:xfrm>
            <a:off x="188283" y="828584"/>
            <a:ext cx="5331673" cy="45858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Clr>
                <a:srgbClr val="699CC3"/>
              </a:buClr>
            </a:pPr>
            <a:r>
              <a:rPr lang="en-US" sz="2000">
                <a:solidFill>
                  <a:srgbClr val="0F385A"/>
                </a:solidFill>
                <a:latin typeface="Franklin Gothic Book"/>
              </a:rPr>
              <a:t>Laredo Trade is growing fast!</a:t>
            </a:r>
          </a:p>
          <a:p>
            <a:pPr marL="342900" indent="-342900">
              <a:buClr>
                <a:srgbClr val="699CC3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F385A"/>
                </a:solidFill>
                <a:latin typeface="Franklin Gothic Book" panose="020B0503020102020204" pitchFamily="34" charset="0"/>
              </a:rPr>
              <a:t>Largest inland port in the US</a:t>
            </a:r>
          </a:p>
          <a:p>
            <a:pPr marL="342900" indent="-342900">
              <a:buClr>
                <a:srgbClr val="699CC3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F385A"/>
                </a:solidFill>
                <a:latin typeface="Franklin Gothic Book" panose="020B0503020102020204" pitchFamily="34" charset="0"/>
              </a:rPr>
              <a:t>37% of all US-Mexico trade comes through Laredo</a:t>
            </a:r>
          </a:p>
          <a:p>
            <a:pPr marL="342900" indent="-342900">
              <a:buClr>
                <a:srgbClr val="699CC3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F385A"/>
                </a:solidFill>
                <a:latin typeface="Franklin Gothic Book" panose="020B0503020102020204" pitchFamily="34" charset="0"/>
              </a:rPr>
              <a:t>World Trade Bridge which handles 90% of cross-border freight in Laredo.</a:t>
            </a:r>
          </a:p>
          <a:p>
            <a:pPr marL="342900" indent="-342900">
              <a:buClr>
                <a:srgbClr val="699CC3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F385A"/>
                </a:solidFill>
                <a:latin typeface="Franklin Gothic Book" panose="020B0503020102020204" pitchFamily="34" charset="0"/>
              </a:rPr>
              <a:t>FM 1472 is the </a:t>
            </a:r>
            <a:r>
              <a:rPr lang="en-US" b="1">
                <a:solidFill>
                  <a:srgbClr val="0F385A"/>
                </a:solidFill>
                <a:latin typeface="Franklin Gothic Book" panose="020B0503020102020204" pitchFamily="34" charset="0"/>
              </a:rPr>
              <a:t>only major arterial </a:t>
            </a:r>
            <a:r>
              <a:rPr lang="en-US">
                <a:solidFill>
                  <a:srgbClr val="0F385A"/>
                </a:solidFill>
                <a:latin typeface="Franklin Gothic Book" panose="020B0503020102020204" pitchFamily="34" charset="0"/>
              </a:rPr>
              <a:t>connecting the World Trade Bridge to adjacent industrial areas.</a:t>
            </a:r>
          </a:p>
          <a:p>
            <a:pPr>
              <a:buClr>
                <a:srgbClr val="699CC3"/>
              </a:buClr>
            </a:pPr>
            <a:endParaRPr lang="en-US">
              <a:solidFill>
                <a:srgbClr val="0F385A"/>
              </a:solidFill>
              <a:latin typeface="Franklin Gothic Book" panose="020B0503020102020204" pitchFamily="34" charset="0"/>
            </a:endParaRPr>
          </a:p>
          <a:p>
            <a:pPr>
              <a:buClr>
                <a:srgbClr val="699CC3"/>
              </a:buClr>
            </a:pPr>
            <a:r>
              <a:rPr lang="en-US" sz="2000">
                <a:solidFill>
                  <a:srgbClr val="0F385A"/>
                </a:solidFill>
                <a:latin typeface="Franklin Gothic Book" panose="020B0503020102020204" pitchFamily="34" charset="0"/>
              </a:rPr>
              <a:t>Following Through</a:t>
            </a:r>
          </a:p>
          <a:p>
            <a:pPr marL="457200" indent="-457200">
              <a:buClr>
                <a:srgbClr val="699CC3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F385A"/>
                </a:solidFill>
                <a:latin typeface="Franklin Gothic Book" panose="020B0503020102020204" pitchFamily="34" charset="0"/>
              </a:rPr>
              <a:t>Development of River Road was included in both the </a:t>
            </a:r>
            <a:r>
              <a:rPr lang="en-US" b="1">
                <a:solidFill>
                  <a:srgbClr val="0F385A"/>
                </a:solidFill>
                <a:latin typeface="Franklin Gothic Book" panose="020B0503020102020204" pitchFamily="34" charset="0"/>
              </a:rPr>
              <a:t>2021 Future Thoroughfare Plan </a:t>
            </a:r>
            <a:r>
              <a:rPr lang="en-US">
                <a:solidFill>
                  <a:srgbClr val="0F385A"/>
                </a:solidFill>
                <a:latin typeface="Franklin Gothic Book" panose="020B0503020102020204" pitchFamily="34" charset="0"/>
              </a:rPr>
              <a:t>and the </a:t>
            </a:r>
            <a:r>
              <a:rPr lang="en-US" b="1">
                <a:solidFill>
                  <a:srgbClr val="0F385A"/>
                </a:solidFill>
                <a:latin typeface="Franklin Gothic Book" panose="020B0503020102020204" pitchFamily="34" charset="0"/>
              </a:rPr>
              <a:t>2020 North Laredo-Webb County Transportation Study</a:t>
            </a:r>
          </a:p>
          <a:p>
            <a:pPr>
              <a:buClr>
                <a:srgbClr val="699CC3"/>
              </a:buClr>
            </a:pPr>
            <a:endParaRPr lang="en-US" b="1">
              <a:solidFill>
                <a:srgbClr val="0F385A"/>
              </a:solidFill>
              <a:latin typeface="Franklin Gothic Book" panose="020B0503020102020204" pitchFamily="34" charset="0"/>
            </a:endParaRPr>
          </a:p>
          <a:p>
            <a:pPr>
              <a:buClr>
                <a:srgbClr val="699CC3"/>
              </a:buClr>
            </a:pPr>
            <a:r>
              <a:rPr lang="en-US">
                <a:solidFill>
                  <a:srgbClr val="0F385A"/>
                </a:solidFill>
                <a:latin typeface="Franklin Gothic Book"/>
              </a:rPr>
              <a:t>A new roadway is needed to accommodate growth and safely </a:t>
            </a:r>
            <a:r>
              <a:rPr lang="en-US" err="1">
                <a:solidFill>
                  <a:srgbClr val="0F385A"/>
                </a:solidFill>
                <a:latin typeface="Franklin Gothic Book"/>
              </a:rPr>
              <a:t>acilitate</a:t>
            </a:r>
            <a:r>
              <a:rPr lang="en-US">
                <a:solidFill>
                  <a:srgbClr val="0F385A"/>
                </a:solidFill>
                <a:latin typeface="Franklin Gothic Book"/>
              </a:rPr>
              <a:t> movement of people and goods.</a:t>
            </a:r>
            <a:endParaRPr lang="en-US">
              <a:solidFill>
                <a:srgbClr val="0F385A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B1F16B6-59E7-4883-9FEF-31BED344AA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09160" y="319137"/>
            <a:ext cx="7482840" cy="2547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095BCC-27F1-4AB4-B42B-B6BC94C72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6306576"/>
            <a:ext cx="7482840" cy="2547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4BDDE1-EDDD-4A35-BB14-462D0EE60F5B}"/>
              </a:ext>
            </a:extLst>
          </p:cNvPr>
          <p:cNvSpPr txBox="1"/>
          <p:nvPr/>
        </p:nvSpPr>
        <p:spPr>
          <a:xfrm>
            <a:off x="419742" y="38100"/>
            <a:ext cx="11352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ECEDED"/>
                </a:solidFill>
                <a:latin typeface="Franklin Gothic Demi" panose="020B0703020102020204" pitchFamily="34" charset="0"/>
              </a:rPr>
              <a:t>What is this Project For?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0A53787-9161-4E41-A274-39FB8A7E5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2458" y="831636"/>
            <a:ext cx="1792043" cy="2335857"/>
          </a:xfrm>
          <a:prstGeom prst="rect">
            <a:avLst/>
          </a:prstGeom>
        </p:spPr>
      </p:pic>
      <p:pic>
        <p:nvPicPr>
          <p:cNvPr id="21" name="Picture 20" descr="A picture containing text, grass, outdoor, sky&#10;&#10;Description automatically generated">
            <a:extLst>
              <a:ext uri="{FF2B5EF4-FFF2-40B4-BE49-F238E27FC236}">
                <a16:creationId xmlns:a16="http://schemas.microsoft.com/office/drawing/2014/main" id="{F80A2B66-729C-4E10-962D-B9F7C1580D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655" y="1620817"/>
            <a:ext cx="3598086" cy="239872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3A37F35-20AA-4BB9-9027-6FA2F7C3A4AD}"/>
              </a:ext>
            </a:extLst>
          </p:cNvPr>
          <p:cNvSpPr txBox="1"/>
          <p:nvPr/>
        </p:nvSpPr>
        <p:spPr>
          <a:xfrm>
            <a:off x="8340655" y="4071353"/>
            <a:ext cx="3598086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Clr>
                <a:srgbClr val="699CC3"/>
              </a:buClr>
            </a:pPr>
            <a:r>
              <a:rPr lang="en-US" sz="1400" i="1">
                <a:solidFill>
                  <a:srgbClr val="0F385A"/>
                </a:solidFill>
                <a:latin typeface="Franklin Gothic Book"/>
              </a:rPr>
              <a:t>Pictured Above: </a:t>
            </a:r>
            <a:r>
              <a:rPr lang="en-US" sz="1400">
                <a:solidFill>
                  <a:srgbClr val="0F385A"/>
                </a:solidFill>
                <a:latin typeface="Franklin Gothic Book"/>
              </a:rPr>
              <a:t>Heavy freight traffic on Mines Rd / FM 1472. </a:t>
            </a:r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180B14C-38B7-4A47-8C81-D85F57E4EA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7350" y="3437930"/>
            <a:ext cx="1795974" cy="2342772"/>
          </a:xfrm>
          <a:prstGeom prst="rect">
            <a:avLst/>
          </a:prstGeom>
        </p:spPr>
      </p:pic>
      <p:pic>
        <p:nvPicPr>
          <p:cNvPr id="10" name="Picture 9" descr="A picture containing text, outdoor, sign, blue&#10;&#10;Description automatically generated">
            <a:extLst>
              <a:ext uri="{FF2B5EF4-FFF2-40B4-BE49-F238E27FC236}">
                <a16:creationId xmlns:a16="http://schemas.microsoft.com/office/drawing/2014/main" id="{62453570-53B6-4D1B-A0F5-D06D6D2F44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865" y="5494025"/>
            <a:ext cx="1305510" cy="1305510"/>
          </a:xfrm>
          <a:prstGeom prst="rect">
            <a:avLst/>
          </a:prstGeom>
        </p:spPr>
      </p:pic>
      <p:sp>
        <p:nvSpPr>
          <p:cNvPr id="2" name="Callout: Down Arrow 1">
            <a:extLst>
              <a:ext uri="{FF2B5EF4-FFF2-40B4-BE49-F238E27FC236}">
                <a16:creationId xmlns:a16="http://schemas.microsoft.com/office/drawing/2014/main" id="{C686F63E-863C-052A-5D51-7C205082991F}"/>
              </a:ext>
            </a:extLst>
          </p:cNvPr>
          <p:cNvSpPr/>
          <p:nvPr/>
        </p:nvSpPr>
        <p:spPr>
          <a:xfrm>
            <a:off x="8338459" y="489859"/>
            <a:ext cx="3603170" cy="1273627"/>
          </a:xfrm>
          <a:prstGeom prst="downArrowCallo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Franklin Gothic Book"/>
              </a:rPr>
              <a:t>FM 1472 carries 60,000 vehicles daily, more than Interstate 35!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4" name="Callout: Up Arrow 13">
            <a:extLst>
              <a:ext uri="{FF2B5EF4-FFF2-40B4-BE49-F238E27FC236}">
                <a16:creationId xmlns:a16="http://schemas.microsoft.com/office/drawing/2014/main" id="{C189E0D6-9B1C-884A-5B09-34C0B0C1DA00}"/>
              </a:ext>
            </a:extLst>
          </p:cNvPr>
          <p:cNvSpPr/>
          <p:nvPr/>
        </p:nvSpPr>
        <p:spPr>
          <a:xfrm>
            <a:off x="8633267" y="4421051"/>
            <a:ext cx="2079171" cy="2144394"/>
          </a:xfrm>
          <a:prstGeom prst="upArrowCallout">
            <a:avLst>
              <a:gd name="adj1" fmla="val 17514"/>
              <a:gd name="adj2" fmla="val 18450"/>
              <a:gd name="adj3" fmla="val 20789"/>
              <a:gd name="adj4" fmla="val 71365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Franklin Gothic Book"/>
              </a:rPr>
              <a:t>60% of those vehicles are freight trucks, higher than any other roadway in Texas.</a:t>
            </a:r>
            <a:endParaRPr lang="en-US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85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A301425-60BD-43AF-9A4C-2BE14495E2E9}"/>
              </a:ext>
            </a:extLst>
          </p:cNvPr>
          <p:cNvGrpSpPr/>
          <p:nvPr/>
        </p:nvGrpSpPr>
        <p:grpSpPr>
          <a:xfrm>
            <a:off x="10809" y="0"/>
            <a:ext cx="12192000" cy="6863700"/>
            <a:chOff x="-28592" y="-5701"/>
            <a:chExt cx="12192000" cy="68637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E3E1F81-5143-4237-A230-EC98C6A5DBE9}"/>
                </a:ext>
              </a:extLst>
            </p:cNvPr>
            <p:cNvSpPr/>
            <p:nvPr/>
          </p:nvSpPr>
          <p:spPr>
            <a:xfrm>
              <a:off x="-28592" y="0"/>
              <a:ext cx="12192000" cy="6857999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EE6A0E5-FA5D-40D4-AA37-E967F9C5F2F6}"/>
                </a:ext>
              </a:extLst>
            </p:cNvPr>
            <p:cNvSpPr/>
            <p:nvPr/>
          </p:nvSpPr>
          <p:spPr>
            <a:xfrm>
              <a:off x="-28592" y="6176512"/>
              <a:ext cx="12192000" cy="681487"/>
            </a:xfrm>
            <a:prstGeom prst="rect">
              <a:avLst/>
            </a:prstGeom>
            <a:solidFill>
              <a:srgbClr val="0F3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3015CA0-FDE1-4858-BA69-B80F7FFC56B7}"/>
                </a:ext>
              </a:extLst>
            </p:cNvPr>
            <p:cNvSpPr/>
            <p:nvPr/>
          </p:nvSpPr>
          <p:spPr>
            <a:xfrm>
              <a:off x="-28592" y="-5701"/>
              <a:ext cx="12192000" cy="681487"/>
            </a:xfrm>
            <a:prstGeom prst="rect">
              <a:avLst/>
            </a:prstGeom>
            <a:solidFill>
              <a:srgbClr val="0F3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26B56A-797C-42F6-B87A-878EAEF0B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1175" y="6454775"/>
            <a:ext cx="2743200" cy="365125"/>
          </a:xfrm>
        </p:spPr>
        <p:txBody>
          <a:bodyPr/>
          <a:lstStyle/>
          <a:p>
            <a:fld id="{314F15CF-C1C8-4801-8177-2A2B45F48653}" type="slidenum">
              <a:rPr lang="en-US" smtClean="0">
                <a:solidFill>
                  <a:srgbClr val="ECEDED"/>
                </a:solidFill>
                <a:latin typeface="Franklin Gothic Demi" panose="020B0703020102020204" pitchFamily="34" charset="0"/>
              </a:rPr>
              <a:t>3</a:t>
            </a:fld>
            <a:endParaRPr lang="en-US">
              <a:solidFill>
                <a:srgbClr val="ECEDED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4BDDE1-EDDD-4A35-BB14-462D0EE60F5B}"/>
              </a:ext>
            </a:extLst>
          </p:cNvPr>
          <p:cNvSpPr txBox="1"/>
          <p:nvPr/>
        </p:nvSpPr>
        <p:spPr>
          <a:xfrm>
            <a:off x="419742" y="38100"/>
            <a:ext cx="11352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ECEDED"/>
                </a:solidFill>
                <a:latin typeface="Franklin Gothic Demi" panose="020B0703020102020204" pitchFamily="34" charset="0"/>
              </a:rPr>
              <a:t>Project Purpose &amp; Need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35A955-A7E4-41FC-BF97-7C6C4E99F7A1}"/>
              </a:ext>
            </a:extLst>
          </p:cNvPr>
          <p:cNvSpPr txBox="1"/>
          <p:nvPr/>
        </p:nvSpPr>
        <p:spPr>
          <a:xfrm>
            <a:off x="364066" y="854912"/>
            <a:ext cx="5269245" cy="42201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Clr>
                <a:srgbClr val="699CC3"/>
              </a:buClr>
            </a:pPr>
            <a:r>
              <a:rPr lang="en-US" sz="2600">
                <a:solidFill>
                  <a:srgbClr val="0F385A"/>
                </a:solidFill>
                <a:latin typeface="Franklin Gothic Book"/>
              </a:rPr>
              <a:t>The River Road Project aims to serve the residents of Laredo and Webb County: </a:t>
            </a:r>
            <a:endParaRPr lang="en-US" sz="2600">
              <a:solidFill>
                <a:srgbClr val="0F385A"/>
              </a:solidFill>
              <a:latin typeface="Franklin Gothic Book" panose="020B0503020102020204" pitchFamily="34" charset="0"/>
            </a:endParaRPr>
          </a:p>
          <a:p>
            <a:pPr marL="457200" indent="-457200">
              <a:lnSpc>
                <a:spcPct val="150000"/>
              </a:lnSpc>
              <a:buClr>
                <a:srgbClr val="699CC3"/>
              </a:buClr>
              <a:buAutoNum type="arabicParenBoth"/>
            </a:pPr>
            <a:r>
              <a:rPr lang="en-US" sz="2600">
                <a:solidFill>
                  <a:srgbClr val="0F385A"/>
                </a:solidFill>
                <a:latin typeface="Franklin Gothic Book"/>
              </a:rPr>
              <a:t>Prioritize roadway safety</a:t>
            </a:r>
          </a:p>
          <a:p>
            <a:pPr marL="457200" indent="-457200">
              <a:lnSpc>
                <a:spcPct val="150000"/>
              </a:lnSpc>
              <a:buClr>
                <a:srgbClr val="699CC3"/>
              </a:buClr>
              <a:buAutoNum type="arabicParenBoth"/>
            </a:pPr>
            <a:r>
              <a:rPr lang="en-US" sz="2600">
                <a:solidFill>
                  <a:srgbClr val="0F385A"/>
                </a:solidFill>
                <a:latin typeface="Franklin Gothic Book"/>
              </a:rPr>
              <a:t>Offer congestion relief</a:t>
            </a:r>
          </a:p>
          <a:p>
            <a:pPr marL="457200" indent="-457200">
              <a:lnSpc>
                <a:spcPct val="150000"/>
              </a:lnSpc>
              <a:buClr>
                <a:srgbClr val="699CC3"/>
              </a:buClr>
              <a:buAutoNum type="arabicParenBoth"/>
            </a:pPr>
            <a:r>
              <a:rPr lang="en-US" sz="2600">
                <a:solidFill>
                  <a:srgbClr val="0F385A"/>
                </a:solidFill>
                <a:latin typeface="Franklin Gothic Book"/>
              </a:rPr>
              <a:t>Increase travel time reliability</a:t>
            </a:r>
          </a:p>
          <a:p>
            <a:pPr marL="457200" indent="-457200">
              <a:lnSpc>
                <a:spcPct val="150000"/>
              </a:lnSpc>
              <a:buClr>
                <a:srgbClr val="699CC3"/>
              </a:buClr>
              <a:buAutoNum type="arabicParenBoth"/>
            </a:pPr>
            <a:r>
              <a:rPr lang="en-US" sz="2600">
                <a:solidFill>
                  <a:srgbClr val="0F385A"/>
                </a:solidFill>
                <a:latin typeface="Franklin Gothic Book"/>
              </a:rPr>
              <a:t>Provide alternative route choices </a:t>
            </a:r>
            <a:endParaRPr lang="en-US" sz="2600">
              <a:solidFill>
                <a:srgbClr val="0F385A"/>
              </a:solidFill>
              <a:latin typeface="Franklin Gothic Book" panose="020B0503020102020204" pitchFamily="34" charset="0"/>
            </a:endParaRPr>
          </a:p>
          <a:p>
            <a:pPr marL="457200" indent="-457200">
              <a:lnSpc>
                <a:spcPct val="150000"/>
              </a:lnSpc>
              <a:buClr>
                <a:srgbClr val="699CC3"/>
              </a:buClr>
              <a:buAutoNum type="arabicParenBoth"/>
            </a:pPr>
            <a:r>
              <a:rPr lang="en-US" sz="2600">
                <a:solidFill>
                  <a:srgbClr val="0F385A"/>
                </a:solidFill>
                <a:latin typeface="Franklin Gothic Book"/>
              </a:rPr>
              <a:t>Facilitate future economic growth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AD7315-5CE2-42BE-9428-C33AD2A94B68}"/>
              </a:ext>
            </a:extLst>
          </p:cNvPr>
          <p:cNvSpPr/>
          <p:nvPr/>
        </p:nvSpPr>
        <p:spPr>
          <a:xfrm>
            <a:off x="419742" y="7306163"/>
            <a:ext cx="914400" cy="914400"/>
          </a:xfrm>
          <a:prstGeom prst="rect">
            <a:avLst/>
          </a:prstGeom>
          <a:solidFill>
            <a:srgbClr val="0F3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5454D6-FE3C-412D-B5D9-9955C90CA407}"/>
              </a:ext>
            </a:extLst>
          </p:cNvPr>
          <p:cNvSpPr/>
          <p:nvPr/>
        </p:nvSpPr>
        <p:spPr>
          <a:xfrm>
            <a:off x="1486542" y="7306163"/>
            <a:ext cx="914400" cy="914400"/>
          </a:xfrm>
          <a:prstGeom prst="rect">
            <a:avLst/>
          </a:prstGeom>
          <a:solidFill>
            <a:srgbClr val="99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7B1163-A6F2-49E5-B1D3-184DDA214B5F}"/>
              </a:ext>
            </a:extLst>
          </p:cNvPr>
          <p:cNvSpPr/>
          <p:nvPr/>
        </p:nvSpPr>
        <p:spPr>
          <a:xfrm>
            <a:off x="2553342" y="7306163"/>
            <a:ext cx="914400" cy="914400"/>
          </a:xfrm>
          <a:prstGeom prst="rect">
            <a:avLst/>
          </a:prstGeom>
          <a:solidFill>
            <a:srgbClr val="CC7B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88441C-6580-4DC8-B91E-C83F05270C05}"/>
              </a:ext>
            </a:extLst>
          </p:cNvPr>
          <p:cNvSpPr/>
          <p:nvPr/>
        </p:nvSpPr>
        <p:spPr>
          <a:xfrm>
            <a:off x="3620142" y="7306163"/>
            <a:ext cx="914400" cy="914400"/>
          </a:xfrm>
          <a:prstGeom prst="rect">
            <a:avLst/>
          </a:prstGeom>
          <a:solidFill>
            <a:srgbClr val="E64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EEB121-1520-413C-8DC9-BC8804DD7FEB}"/>
              </a:ext>
            </a:extLst>
          </p:cNvPr>
          <p:cNvSpPr/>
          <p:nvPr/>
        </p:nvSpPr>
        <p:spPr>
          <a:xfrm>
            <a:off x="4716125" y="7306163"/>
            <a:ext cx="914400" cy="914400"/>
          </a:xfrm>
          <a:prstGeom prst="rect">
            <a:avLst/>
          </a:prstGeom>
          <a:solidFill>
            <a:srgbClr val="699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 picture containing text, outdoor, sign, blue&#10;&#10;Description automatically generated">
            <a:extLst>
              <a:ext uri="{FF2B5EF4-FFF2-40B4-BE49-F238E27FC236}">
                <a16:creationId xmlns:a16="http://schemas.microsoft.com/office/drawing/2014/main" id="{DDACB3F4-24D3-45E2-B8EA-7B7F7204B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779" y="5054870"/>
            <a:ext cx="1765030" cy="17650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6FDF79E-2FC7-4FCD-A939-AAA0BC804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09160" y="319137"/>
            <a:ext cx="7482840" cy="25473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9F7DD73-379F-454A-B73C-C0B8F69B09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6306576"/>
            <a:ext cx="7482840" cy="25473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AA3936D-8973-41BC-A75B-A2D6D15F88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8894" y="706005"/>
            <a:ext cx="4171176" cy="536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4BCC803-0E84-461B-A4BD-98C3DBBFD6E4}"/>
              </a:ext>
            </a:extLst>
          </p:cNvPr>
          <p:cNvGrpSpPr/>
          <p:nvPr/>
        </p:nvGrpSpPr>
        <p:grpSpPr>
          <a:xfrm>
            <a:off x="10809" y="0"/>
            <a:ext cx="12192000" cy="6863700"/>
            <a:chOff x="-28592" y="-5701"/>
            <a:chExt cx="12192000" cy="68637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5C67F36-50E8-4CFF-8140-259BB5E033E0}"/>
                </a:ext>
              </a:extLst>
            </p:cNvPr>
            <p:cNvSpPr/>
            <p:nvPr/>
          </p:nvSpPr>
          <p:spPr>
            <a:xfrm>
              <a:off x="-28592" y="0"/>
              <a:ext cx="12192000" cy="6857999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66F6450-3952-4350-A742-75646BCDE5BB}"/>
                </a:ext>
              </a:extLst>
            </p:cNvPr>
            <p:cNvSpPr/>
            <p:nvPr/>
          </p:nvSpPr>
          <p:spPr>
            <a:xfrm>
              <a:off x="-28592" y="6176512"/>
              <a:ext cx="12192000" cy="681487"/>
            </a:xfrm>
            <a:prstGeom prst="rect">
              <a:avLst/>
            </a:prstGeom>
            <a:solidFill>
              <a:srgbClr val="0F3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7667C68-EB21-4F26-90D0-51EB495F858A}"/>
                </a:ext>
              </a:extLst>
            </p:cNvPr>
            <p:cNvSpPr/>
            <p:nvPr/>
          </p:nvSpPr>
          <p:spPr>
            <a:xfrm>
              <a:off x="-28592" y="-5701"/>
              <a:ext cx="12192000" cy="681487"/>
            </a:xfrm>
            <a:prstGeom prst="rect">
              <a:avLst/>
            </a:prstGeom>
            <a:solidFill>
              <a:srgbClr val="0F3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58150D-90A4-4B57-A7E9-3A82DF55F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F15CF-C1C8-4801-8177-2A2B45F48653}" type="slidenum">
              <a:rPr lang="en-US" smtClean="0"/>
              <a:t>4</a:t>
            </a:fld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98BC228-148F-4905-83DB-1B6B82C31F35}"/>
              </a:ext>
            </a:extLst>
          </p:cNvPr>
          <p:cNvGrpSpPr/>
          <p:nvPr/>
        </p:nvGrpSpPr>
        <p:grpSpPr>
          <a:xfrm>
            <a:off x="3940515" y="1652630"/>
            <a:ext cx="8240676" cy="3280327"/>
            <a:chOff x="3621357" y="1294559"/>
            <a:chExt cx="8240676" cy="3280327"/>
          </a:xfrm>
        </p:grpSpPr>
        <p:pic>
          <p:nvPicPr>
            <p:cNvPr id="6" name="Picture 5" descr="Diagram&#10;&#10;Description automatically generated">
              <a:extLst>
                <a:ext uri="{FF2B5EF4-FFF2-40B4-BE49-F238E27FC236}">
                  <a16:creationId xmlns:a16="http://schemas.microsoft.com/office/drawing/2014/main" id="{E4A5BCAB-EACA-43AA-AE50-EE9627EA0F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160"/>
            <a:stretch/>
          </p:blipFill>
          <p:spPr>
            <a:xfrm>
              <a:off x="3621357" y="1294559"/>
              <a:ext cx="8240676" cy="3170616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FEF135F-247C-4CEC-817F-058F17DC7090}"/>
                </a:ext>
              </a:extLst>
            </p:cNvPr>
            <p:cNvSpPr txBox="1"/>
            <p:nvPr/>
          </p:nvSpPr>
          <p:spPr>
            <a:xfrm>
              <a:off x="3950367" y="4267109"/>
              <a:ext cx="31459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699CC3"/>
                </a:buClr>
              </a:pPr>
              <a:endParaRPr lang="en-US" sz="1400">
                <a:solidFill>
                  <a:srgbClr val="0F385A"/>
                </a:solidFill>
                <a:latin typeface="Franklin Gothic Book" panose="020B0503020102020204" pitchFamily="34" charset="0"/>
              </a:endParaRPr>
            </a:p>
          </p:txBody>
        </p:sp>
      </p:grpSp>
      <p:pic>
        <p:nvPicPr>
          <p:cNvPr id="13" name="Picture 12" descr="A picture containing text, outdoor, sign, blue&#10;&#10;Description automatically generated">
            <a:extLst>
              <a:ext uri="{FF2B5EF4-FFF2-40B4-BE49-F238E27FC236}">
                <a16:creationId xmlns:a16="http://schemas.microsoft.com/office/drawing/2014/main" id="{B442B12E-7284-4C7C-9841-3F93FF426F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865" y="5494025"/>
            <a:ext cx="1305510" cy="130551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7A3270B-EFFC-44A1-8936-4B1555ABD970}"/>
              </a:ext>
            </a:extLst>
          </p:cNvPr>
          <p:cNvSpPr txBox="1"/>
          <p:nvPr/>
        </p:nvSpPr>
        <p:spPr>
          <a:xfrm>
            <a:off x="314119" y="1037936"/>
            <a:ext cx="395540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99CC3"/>
              </a:buClr>
            </a:pPr>
            <a:r>
              <a:rPr lang="en-US" sz="2000">
                <a:solidFill>
                  <a:srgbClr val="0F385A"/>
                </a:solidFill>
                <a:latin typeface="Franklin Gothic Book" panose="020B0503020102020204" pitchFamily="34" charset="0"/>
              </a:rPr>
              <a:t>The Laredo-Webb County Project Delivery Process</a:t>
            </a:r>
          </a:p>
          <a:p>
            <a:pPr marL="285750" indent="-285750">
              <a:buClr>
                <a:srgbClr val="699CC3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F385A"/>
                </a:solidFill>
                <a:latin typeface="Franklin Gothic Book" panose="020B0503020102020204" pitchFamily="34" charset="0"/>
              </a:rPr>
              <a:t>The River Road Route Alternatives Study fall under the </a:t>
            </a:r>
            <a:r>
              <a:rPr lang="en-US" b="1">
                <a:solidFill>
                  <a:srgbClr val="0F385A"/>
                </a:solidFill>
                <a:latin typeface="Franklin Gothic Book" panose="020B0503020102020204" pitchFamily="34" charset="0"/>
              </a:rPr>
              <a:t>Project Initiation </a:t>
            </a:r>
            <a:r>
              <a:rPr lang="en-US">
                <a:solidFill>
                  <a:srgbClr val="0F385A"/>
                </a:solidFill>
                <a:latin typeface="Franklin Gothic Book" panose="020B0503020102020204" pitchFamily="34" charset="0"/>
              </a:rPr>
              <a:t>stage depicted in the figure on the right</a:t>
            </a:r>
          </a:p>
          <a:p>
            <a:pPr marL="285750" indent="-285750">
              <a:buClr>
                <a:srgbClr val="699CC3"/>
              </a:buClr>
              <a:buFont typeface="Arial" panose="020B0604020202020204" pitchFamily="34" charset="0"/>
              <a:buChar char="•"/>
            </a:pPr>
            <a:endParaRPr lang="en-US">
              <a:solidFill>
                <a:srgbClr val="0F385A"/>
              </a:solidFill>
              <a:latin typeface="Franklin Gothic Book" panose="020B0503020102020204" pitchFamily="34" charset="0"/>
            </a:endParaRPr>
          </a:p>
          <a:p>
            <a:pPr marL="285750" indent="-285750">
              <a:buClr>
                <a:srgbClr val="699CC3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F385A"/>
                </a:solidFill>
                <a:latin typeface="Franklin Gothic Book" panose="020B0503020102020204" pitchFamily="34" charset="0"/>
              </a:rPr>
              <a:t>Within the Project Initiation stage are multiple steps and tasks outlined on the next slide</a:t>
            </a:r>
          </a:p>
          <a:p>
            <a:pPr>
              <a:buClr>
                <a:srgbClr val="699CC3"/>
              </a:buClr>
            </a:pPr>
            <a:endParaRPr lang="en-US">
              <a:solidFill>
                <a:srgbClr val="0F385A"/>
              </a:solidFill>
              <a:latin typeface="Franklin Gothic Book" panose="020B0503020102020204" pitchFamily="34" charset="0"/>
            </a:endParaRPr>
          </a:p>
          <a:p>
            <a:pPr marL="285750" indent="-285750">
              <a:buClr>
                <a:srgbClr val="699CC3"/>
              </a:buClr>
              <a:buFont typeface="Arial" panose="020B0604020202020204" pitchFamily="34" charset="0"/>
              <a:buChar char="•"/>
            </a:pPr>
            <a:r>
              <a:rPr lang="en-US" sz="1800">
                <a:solidFill>
                  <a:srgbClr val="0F385A"/>
                </a:solidFill>
                <a:latin typeface="Franklin Gothic Book" panose="020B0503020102020204" pitchFamily="34" charset="0"/>
              </a:rPr>
              <a:t>This project has yet to identify design or construction funding</a:t>
            </a:r>
          </a:p>
          <a:p>
            <a:pPr marL="285750" indent="-285750">
              <a:buClr>
                <a:srgbClr val="699CC3"/>
              </a:buClr>
              <a:buFont typeface="Arial" panose="020B0604020202020204" pitchFamily="34" charset="0"/>
              <a:buChar char="•"/>
            </a:pPr>
            <a:endParaRPr lang="en-US">
              <a:solidFill>
                <a:srgbClr val="0F385A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B3274E2-9662-4193-91AF-9AC72A7BD9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09160" y="319137"/>
            <a:ext cx="7482840" cy="25473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541BB2A-B9EC-4E76-9ED9-4E5BC1A9D6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6306576"/>
            <a:ext cx="7482840" cy="25473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2B63594-0E6A-41AD-A2F8-579995FC829A}"/>
              </a:ext>
            </a:extLst>
          </p:cNvPr>
          <p:cNvSpPr txBox="1"/>
          <p:nvPr/>
        </p:nvSpPr>
        <p:spPr>
          <a:xfrm>
            <a:off x="419742" y="38100"/>
            <a:ext cx="11352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ECEDED"/>
                </a:solidFill>
                <a:latin typeface="Franklin Gothic Demi" panose="020B0703020102020204" pitchFamily="34" charset="0"/>
              </a:rPr>
              <a:t>How does the Planning Process Work?</a:t>
            </a:r>
          </a:p>
        </p:txBody>
      </p:sp>
    </p:spTree>
    <p:extLst>
      <p:ext uri="{BB962C8B-B14F-4D97-AF65-F5344CB8AC3E}">
        <p14:creationId xmlns:p14="http://schemas.microsoft.com/office/powerpoint/2010/main" val="97386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A301425-60BD-43AF-9A4C-2BE14495E2E9}"/>
              </a:ext>
            </a:extLst>
          </p:cNvPr>
          <p:cNvGrpSpPr/>
          <p:nvPr/>
        </p:nvGrpSpPr>
        <p:grpSpPr>
          <a:xfrm>
            <a:off x="10809" y="0"/>
            <a:ext cx="12192000" cy="6863700"/>
            <a:chOff x="-28592" y="-5701"/>
            <a:chExt cx="12192000" cy="68637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E3E1F81-5143-4237-A230-EC98C6A5DBE9}"/>
                </a:ext>
              </a:extLst>
            </p:cNvPr>
            <p:cNvSpPr/>
            <p:nvPr/>
          </p:nvSpPr>
          <p:spPr>
            <a:xfrm>
              <a:off x="-28592" y="0"/>
              <a:ext cx="12192000" cy="6857999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EE6A0E5-FA5D-40D4-AA37-E967F9C5F2F6}"/>
                </a:ext>
              </a:extLst>
            </p:cNvPr>
            <p:cNvSpPr/>
            <p:nvPr/>
          </p:nvSpPr>
          <p:spPr>
            <a:xfrm>
              <a:off x="-28592" y="6176512"/>
              <a:ext cx="12192000" cy="681487"/>
            </a:xfrm>
            <a:prstGeom prst="rect">
              <a:avLst/>
            </a:prstGeom>
            <a:solidFill>
              <a:srgbClr val="0F3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3015CA0-FDE1-4858-BA69-B80F7FFC56B7}"/>
                </a:ext>
              </a:extLst>
            </p:cNvPr>
            <p:cNvSpPr/>
            <p:nvPr/>
          </p:nvSpPr>
          <p:spPr>
            <a:xfrm>
              <a:off x="-28592" y="-5701"/>
              <a:ext cx="12192000" cy="681487"/>
            </a:xfrm>
            <a:prstGeom prst="rect">
              <a:avLst/>
            </a:prstGeom>
            <a:solidFill>
              <a:srgbClr val="0F3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26B56A-797C-42F6-B87A-878EAEF0B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1175" y="6454775"/>
            <a:ext cx="2743200" cy="365125"/>
          </a:xfrm>
        </p:spPr>
        <p:txBody>
          <a:bodyPr/>
          <a:lstStyle/>
          <a:p>
            <a:fld id="{314F15CF-C1C8-4801-8177-2A2B45F48653}" type="slidenum">
              <a:rPr lang="en-US" smtClean="0">
                <a:solidFill>
                  <a:srgbClr val="ECEDED"/>
                </a:solidFill>
                <a:latin typeface="Franklin Gothic Demi" panose="020B0703020102020204" pitchFamily="34" charset="0"/>
              </a:rPr>
              <a:t>5</a:t>
            </a:fld>
            <a:endParaRPr lang="en-US">
              <a:solidFill>
                <a:srgbClr val="ECEDED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AD7315-5CE2-42BE-9428-C33AD2A94B68}"/>
              </a:ext>
            </a:extLst>
          </p:cNvPr>
          <p:cNvSpPr/>
          <p:nvPr/>
        </p:nvSpPr>
        <p:spPr>
          <a:xfrm>
            <a:off x="885217" y="7222262"/>
            <a:ext cx="914400" cy="914400"/>
          </a:xfrm>
          <a:prstGeom prst="rect">
            <a:avLst/>
          </a:prstGeom>
          <a:solidFill>
            <a:srgbClr val="0F3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5454D6-FE3C-412D-B5D9-9955C90CA407}"/>
              </a:ext>
            </a:extLst>
          </p:cNvPr>
          <p:cNvSpPr/>
          <p:nvPr/>
        </p:nvSpPr>
        <p:spPr>
          <a:xfrm>
            <a:off x="1952017" y="7222262"/>
            <a:ext cx="914400" cy="914400"/>
          </a:xfrm>
          <a:prstGeom prst="rect">
            <a:avLst/>
          </a:prstGeom>
          <a:solidFill>
            <a:srgbClr val="99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7B1163-A6F2-49E5-B1D3-184DDA214B5F}"/>
              </a:ext>
            </a:extLst>
          </p:cNvPr>
          <p:cNvSpPr/>
          <p:nvPr/>
        </p:nvSpPr>
        <p:spPr>
          <a:xfrm>
            <a:off x="3018817" y="7222262"/>
            <a:ext cx="914400" cy="914400"/>
          </a:xfrm>
          <a:prstGeom prst="rect">
            <a:avLst/>
          </a:prstGeom>
          <a:solidFill>
            <a:srgbClr val="CC7B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88441C-6580-4DC8-B91E-C83F05270C05}"/>
              </a:ext>
            </a:extLst>
          </p:cNvPr>
          <p:cNvSpPr/>
          <p:nvPr/>
        </p:nvSpPr>
        <p:spPr>
          <a:xfrm>
            <a:off x="4085617" y="7222262"/>
            <a:ext cx="914400" cy="914400"/>
          </a:xfrm>
          <a:prstGeom prst="rect">
            <a:avLst/>
          </a:prstGeom>
          <a:solidFill>
            <a:srgbClr val="E64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EEB121-1520-413C-8DC9-BC8804DD7FEB}"/>
              </a:ext>
            </a:extLst>
          </p:cNvPr>
          <p:cNvSpPr/>
          <p:nvPr/>
        </p:nvSpPr>
        <p:spPr>
          <a:xfrm>
            <a:off x="5181600" y="7222262"/>
            <a:ext cx="914400" cy="914400"/>
          </a:xfrm>
          <a:prstGeom prst="rect">
            <a:avLst/>
          </a:prstGeom>
          <a:solidFill>
            <a:srgbClr val="699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 picture containing text, outdoor, sign, blue&#10;&#10;Description automatically generated">
            <a:extLst>
              <a:ext uri="{FF2B5EF4-FFF2-40B4-BE49-F238E27FC236}">
                <a16:creationId xmlns:a16="http://schemas.microsoft.com/office/drawing/2014/main" id="{DDACB3F4-24D3-45E2-B8EA-7B7F7204B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779" y="5054870"/>
            <a:ext cx="1765030" cy="17650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6FDF79E-2FC7-4FCD-A939-AAA0BC804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09160" y="319137"/>
            <a:ext cx="7482840" cy="25473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9F7DD73-379F-454A-B73C-C0B8F69B09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6306576"/>
            <a:ext cx="7482840" cy="25473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3F85765-ED03-4DB8-9B8C-91B1C24DE4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6186" y="747238"/>
            <a:ext cx="8421633" cy="536315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FBFD59BD-D60C-4071-8191-3EE626C1E4AD}"/>
              </a:ext>
            </a:extLst>
          </p:cNvPr>
          <p:cNvGrpSpPr/>
          <p:nvPr/>
        </p:nvGrpSpPr>
        <p:grpSpPr>
          <a:xfrm>
            <a:off x="3680891" y="5187579"/>
            <a:ext cx="861926" cy="861926"/>
            <a:chOff x="-4180114" y="2017486"/>
            <a:chExt cx="1411514" cy="1411514"/>
          </a:xfrm>
        </p:grpSpPr>
        <p:sp>
          <p:nvSpPr>
            <p:cNvPr id="19" name="Star: 5 Points 18">
              <a:extLst>
                <a:ext uri="{FF2B5EF4-FFF2-40B4-BE49-F238E27FC236}">
                  <a16:creationId xmlns:a16="http://schemas.microsoft.com/office/drawing/2014/main" id="{FC9B2726-A332-4730-9908-038661F8493B}"/>
                </a:ext>
              </a:extLst>
            </p:cNvPr>
            <p:cNvSpPr/>
            <p:nvPr/>
          </p:nvSpPr>
          <p:spPr>
            <a:xfrm>
              <a:off x="-4180114" y="2017486"/>
              <a:ext cx="1411514" cy="1411514"/>
            </a:xfrm>
            <a:prstGeom prst="star5">
              <a:avLst>
                <a:gd name="adj" fmla="val 26713"/>
                <a:gd name="hf" fmla="val 105146"/>
                <a:gd name="vf" fmla="val 110557"/>
              </a:avLst>
            </a:prstGeom>
            <a:solidFill>
              <a:srgbClr val="FFFF00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6CC9B55-617E-49DC-B26A-CB9B15E1DCB9}"/>
                </a:ext>
              </a:extLst>
            </p:cNvPr>
            <p:cNvSpPr txBox="1"/>
            <p:nvPr/>
          </p:nvSpPr>
          <p:spPr>
            <a:xfrm>
              <a:off x="-3828160" y="2330101"/>
              <a:ext cx="734411" cy="8695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 dirty="0">
                  <a:latin typeface="Aharoni" panose="020B0604020202020204" pitchFamily="2" charset="-79"/>
                  <a:cs typeface="Aharoni" panose="020B0604020202020204" pitchFamily="2" charset="-79"/>
                </a:rPr>
                <a:t>We</a:t>
              </a:r>
            </a:p>
            <a:p>
              <a:pPr algn="ctr"/>
              <a:r>
                <a:rPr lang="en-US" sz="1100" b="1" dirty="0">
                  <a:latin typeface="Aharoni" panose="020B0604020202020204" pitchFamily="2" charset="-79"/>
                  <a:cs typeface="Aharoni" panose="020B0604020202020204" pitchFamily="2" charset="-79"/>
                </a:rPr>
                <a:t>Are</a:t>
              </a:r>
            </a:p>
            <a:p>
              <a:pPr algn="ctr"/>
              <a:r>
                <a:rPr lang="en-US" sz="1100" b="1" dirty="0">
                  <a:latin typeface="Aharoni" panose="020B0604020202020204" pitchFamily="2" charset="-79"/>
                  <a:cs typeface="Aharoni" panose="020B0604020202020204" pitchFamily="2" charset="-79"/>
                </a:rPr>
                <a:t>Here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14BDDE1-EDDD-4A35-BB14-462D0EE60F5B}"/>
              </a:ext>
            </a:extLst>
          </p:cNvPr>
          <p:cNvSpPr txBox="1"/>
          <p:nvPr/>
        </p:nvSpPr>
        <p:spPr>
          <a:xfrm>
            <a:off x="419742" y="38100"/>
            <a:ext cx="11352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ECEDED"/>
                </a:solidFill>
                <a:latin typeface="Franklin Gothic Demi" panose="020B0703020102020204" pitchFamily="34" charset="0"/>
              </a:rPr>
              <a:t>What does a “Route Alternative Study” Involve?</a:t>
            </a:r>
          </a:p>
        </p:txBody>
      </p:sp>
    </p:spTree>
    <p:extLst>
      <p:ext uri="{BB962C8B-B14F-4D97-AF65-F5344CB8AC3E}">
        <p14:creationId xmlns:p14="http://schemas.microsoft.com/office/powerpoint/2010/main" val="230311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A301425-60BD-43AF-9A4C-2BE14495E2E9}"/>
              </a:ext>
            </a:extLst>
          </p:cNvPr>
          <p:cNvGrpSpPr/>
          <p:nvPr/>
        </p:nvGrpSpPr>
        <p:grpSpPr>
          <a:xfrm>
            <a:off x="10809" y="0"/>
            <a:ext cx="12192000" cy="6863700"/>
            <a:chOff x="-28592" y="-5701"/>
            <a:chExt cx="12192000" cy="68637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E3E1F81-5143-4237-A230-EC98C6A5DBE9}"/>
                </a:ext>
              </a:extLst>
            </p:cNvPr>
            <p:cNvSpPr/>
            <p:nvPr/>
          </p:nvSpPr>
          <p:spPr>
            <a:xfrm>
              <a:off x="-28592" y="0"/>
              <a:ext cx="12192000" cy="6857999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EE6A0E5-FA5D-40D4-AA37-E967F9C5F2F6}"/>
                </a:ext>
              </a:extLst>
            </p:cNvPr>
            <p:cNvSpPr/>
            <p:nvPr/>
          </p:nvSpPr>
          <p:spPr>
            <a:xfrm>
              <a:off x="-28592" y="6176512"/>
              <a:ext cx="12192000" cy="681487"/>
            </a:xfrm>
            <a:prstGeom prst="rect">
              <a:avLst/>
            </a:prstGeom>
            <a:solidFill>
              <a:srgbClr val="0F3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3015CA0-FDE1-4858-BA69-B80F7FFC56B7}"/>
                </a:ext>
              </a:extLst>
            </p:cNvPr>
            <p:cNvSpPr/>
            <p:nvPr/>
          </p:nvSpPr>
          <p:spPr>
            <a:xfrm>
              <a:off x="-28592" y="-5701"/>
              <a:ext cx="12192000" cy="681487"/>
            </a:xfrm>
            <a:prstGeom prst="rect">
              <a:avLst/>
            </a:prstGeom>
            <a:solidFill>
              <a:srgbClr val="0F3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26B56A-797C-42F6-B87A-878EAEF0B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1175" y="6454775"/>
            <a:ext cx="2743200" cy="365125"/>
          </a:xfrm>
        </p:spPr>
        <p:txBody>
          <a:bodyPr/>
          <a:lstStyle/>
          <a:p>
            <a:fld id="{314F15CF-C1C8-4801-8177-2A2B45F48653}" type="slidenum">
              <a:rPr lang="en-US" smtClean="0">
                <a:solidFill>
                  <a:srgbClr val="ECEDED"/>
                </a:solidFill>
                <a:latin typeface="Franklin Gothic Demi" panose="020B0703020102020204" pitchFamily="34" charset="0"/>
              </a:rPr>
              <a:t>6</a:t>
            </a:fld>
            <a:endParaRPr lang="en-US">
              <a:solidFill>
                <a:srgbClr val="ECEDED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AD7315-5CE2-42BE-9428-C33AD2A94B68}"/>
              </a:ext>
            </a:extLst>
          </p:cNvPr>
          <p:cNvSpPr/>
          <p:nvPr/>
        </p:nvSpPr>
        <p:spPr>
          <a:xfrm>
            <a:off x="552450" y="7245547"/>
            <a:ext cx="914400" cy="914400"/>
          </a:xfrm>
          <a:prstGeom prst="rect">
            <a:avLst/>
          </a:prstGeom>
          <a:solidFill>
            <a:srgbClr val="0F3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5454D6-FE3C-412D-B5D9-9955C90CA407}"/>
              </a:ext>
            </a:extLst>
          </p:cNvPr>
          <p:cNvSpPr/>
          <p:nvPr/>
        </p:nvSpPr>
        <p:spPr>
          <a:xfrm>
            <a:off x="1619250" y="7245547"/>
            <a:ext cx="914400" cy="914400"/>
          </a:xfrm>
          <a:prstGeom prst="rect">
            <a:avLst/>
          </a:prstGeom>
          <a:solidFill>
            <a:srgbClr val="99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7B1163-A6F2-49E5-B1D3-184DDA214B5F}"/>
              </a:ext>
            </a:extLst>
          </p:cNvPr>
          <p:cNvSpPr/>
          <p:nvPr/>
        </p:nvSpPr>
        <p:spPr>
          <a:xfrm>
            <a:off x="2686050" y="7245547"/>
            <a:ext cx="914400" cy="914400"/>
          </a:xfrm>
          <a:prstGeom prst="rect">
            <a:avLst/>
          </a:prstGeom>
          <a:solidFill>
            <a:srgbClr val="CC7B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88441C-6580-4DC8-B91E-C83F05270C05}"/>
              </a:ext>
            </a:extLst>
          </p:cNvPr>
          <p:cNvSpPr/>
          <p:nvPr/>
        </p:nvSpPr>
        <p:spPr>
          <a:xfrm>
            <a:off x="3752850" y="7245547"/>
            <a:ext cx="914400" cy="914400"/>
          </a:xfrm>
          <a:prstGeom prst="rect">
            <a:avLst/>
          </a:prstGeom>
          <a:solidFill>
            <a:srgbClr val="E64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EEB121-1520-413C-8DC9-BC8804DD7FEB}"/>
              </a:ext>
            </a:extLst>
          </p:cNvPr>
          <p:cNvSpPr/>
          <p:nvPr/>
        </p:nvSpPr>
        <p:spPr>
          <a:xfrm>
            <a:off x="4848833" y="7245547"/>
            <a:ext cx="914400" cy="914400"/>
          </a:xfrm>
          <a:prstGeom prst="rect">
            <a:avLst/>
          </a:prstGeom>
          <a:solidFill>
            <a:srgbClr val="699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 picture containing text, outdoor, sign, blue&#10;&#10;Description automatically generated">
            <a:extLst>
              <a:ext uri="{FF2B5EF4-FFF2-40B4-BE49-F238E27FC236}">
                <a16:creationId xmlns:a16="http://schemas.microsoft.com/office/drawing/2014/main" id="{DDACB3F4-24D3-45E2-B8EA-7B7F7204B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779" y="5054870"/>
            <a:ext cx="1765030" cy="17650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6FDF79E-2FC7-4FCD-A939-AAA0BC804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09160" y="319137"/>
            <a:ext cx="7482840" cy="25473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9F7DD73-379F-454A-B73C-C0B8F69B09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6306576"/>
            <a:ext cx="7482840" cy="2547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4BDDE1-EDDD-4A35-BB14-462D0EE60F5B}"/>
              </a:ext>
            </a:extLst>
          </p:cNvPr>
          <p:cNvSpPr txBox="1"/>
          <p:nvPr/>
        </p:nvSpPr>
        <p:spPr>
          <a:xfrm>
            <a:off x="419742" y="38100"/>
            <a:ext cx="11352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ECEDED"/>
                </a:solidFill>
                <a:latin typeface="Franklin Gothic Demi" panose="020B0703020102020204" pitchFamily="34" charset="0"/>
              </a:rPr>
              <a:t>Mapping Initial Alternatives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55616A8-7B38-47F6-9158-2193B2F365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105" y="805850"/>
            <a:ext cx="3865220" cy="518132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D7A22B1-548F-4B0F-91B3-0435ED2ED75B}"/>
              </a:ext>
            </a:extLst>
          </p:cNvPr>
          <p:cNvSpPr txBox="1"/>
          <p:nvPr/>
        </p:nvSpPr>
        <p:spPr>
          <a:xfrm>
            <a:off x="4325436" y="962523"/>
            <a:ext cx="704901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99CC3"/>
              </a:buClr>
            </a:pPr>
            <a:r>
              <a:rPr lang="en-US" sz="2000" b="1">
                <a:solidFill>
                  <a:srgbClr val="0F385A"/>
                </a:solidFill>
                <a:latin typeface="Franklin Gothic Book" panose="020B0503020102020204" pitchFamily="34" charset="0"/>
              </a:rPr>
              <a:t>Identified Environmental Constraints:</a:t>
            </a:r>
          </a:p>
          <a:p>
            <a:pPr marL="457200" indent="-457200">
              <a:buClr>
                <a:srgbClr val="699CC3"/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F385A"/>
                </a:solidFill>
                <a:latin typeface="Franklin Gothic Book" panose="020B0503020102020204" pitchFamily="34" charset="0"/>
              </a:rPr>
              <a:t>Topography (</a:t>
            </a:r>
            <a:r>
              <a:rPr lang="en-US" sz="2000" err="1">
                <a:solidFill>
                  <a:srgbClr val="0F385A"/>
                </a:solidFill>
                <a:latin typeface="Franklin Gothic Book" panose="020B0503020102020204" pitchFamily="34" charset="0"/>
              </a:rPr>
              <a:t>Sombrerito</a:t>
            </a:r>
            <a:r>
              <a:rPr lang="en-US" sz="2000">
                <a:solidFill>
                  <a:srgbClr val="0F385A"/>
                </a:solidFill>
                <a:latin typeface="Franklin Gothic Book" panose="020B0503020102020204" pitchFamily="34" charset="0"/>
              </a:rPr>
              <a:t> Creek)</a:t>
            </a:r>
          </a:p>
          <a:p>
            <a:pPr marL="457200" indent="-457200">
              <a:buClr>
                <a:srgbClr val="699CC3"/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F385A"/>
                </a:solidFill>
                <a:latin typeface="Franklin Gothic Book" panose="020B0503020102020204" pitchFamily="34" charset="0"/>
              </a:rPr>
              <a:t>Wetlands</a:t>
            </a:r>
          </a:p>
          <a:p>
            <a:pPr marL="457200" indent="-457200">
              <a:buClr>
                <a:srgbClr val="699CC3"/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F385A"/>
                </a:solidFill>
                <a:latin typeface="Franklin Gothic Book" panose="020B0503020102020204" pitchFamily="34" charset="0"/>
              </a:rPr>
              <a:t>Floodplains</a:t>
            </a:r>
          </a:p>
          <a:p>
            <a:pPr marL="457200" indent="-457200">
              <a:buClr>
                <a:srgbClr val="699CC3"/>
              </a:buClr>
              <a:buFont typeface="Arial" panose="020B0604020202020204" pitchFamily="34" charset="0"/>
              <a:buChar char="•"/>
            </a:pPr>
            <a:endParaRPr lang="en-US" sz="2000">
              <a:solidFill>
                <a:srgbClr val="0F385A"/>
              </a:solidFill>
              <a:latin typeface="Franklin Gothic Book" panose="020B0503020102020204" pitchFamily="34" charset="0"/>
            </a:endParaRPr>
          </a:p>
          <a:p>
            <a:pPr>
              <a:buClr>
                <a:srgbClr val="699CC3"/>
              </a:buClr>
            </a:pPr>
            <a:r>
              <a:rPr lang="en-US" sz="2000" b="1">
                <a:solidFill>
                  <a:srgbClr val="0F385A"/>
                </a:solidFill>
                <a:latin typeface="Franklin Gothic Book" panose="020B0503020102020204" pitchFamily="34" charset="0"/>
              </a:rPr>
              <a:t>Identified Development Constraints</a:t>
            </a:r>
          </a:p>
          <a:p>
            <a:pPr marL="457200" indent="-457200">
              <a:buClr>
                <a:srgbClr val="699CC3"/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F385A"/>
                </a:solidFill>
                <a:latin typeface="Franklin Gothic Book" panose="020B0503020102020204" pitchFamily="34" charset="0"/>
              </a:rPr>
              <a:t>Ongoing Light Industrial and Commercial Development on Peak, Vidal Cantu, El Pico Roads</a:t>
            </a:r>
          </a:p>
          <a:p>
            <a:pPr marL="457200" indent="-457200">
              <a:buClr>
                <a:srgbClr val="699CC3"/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F385A"/>
                </a:solidFill>
                <a:latin typeface="Franklin Gothic Book" panose="020B0503020102020204" pitchFamily="34" charset="0"/>
              </a:rPr>
              <a:t>El Pico Water Treatment Plant</a:t>
            </a:r>
          </a:p>
          <a:p>
            <a:pPr marL="457200" indent="-457200">
              <a:buClr>
                <a:srgbClr val="699CC3"/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F385A"/>
                </a:solidFill>
                <a:latin typeface="Franklin Gothic Book" panose="020B0503020102020204" pitchFamily="34" charset="0"/>
              </a:rPr>
              <a:t>E/W Pipeline</a:t>
            </a:r>
          </a:p>
          <a:p>
            <a:pPr marL="457200" indent="-457200">
              <a:buClr>
                <a:srgbClr val="699CC3"/>
              </a:buClr>
              <a:buFont typeface="Arial" panose="020B0604020202020204" pitchFamily="34" charset="0"/>
              <a:buChar char="•"/>
            </a:pPr>
            <a:endParaRPr lang="en-US" sz="2000">
              <a:solidFill>
                <a:srgbClr val="0F385A"/>
              </a:solidFill>
              <a:latin typeface="Franklin Gothic Book" panose="020B0503020102020204" pitchFamily="34" charset="0"/>
            </a:endParaRPr>
          </a:p>
          <a:p>
            <a:pPr>
              <a:buClr>
                <a:srgbClr val="699CC3"/>
              </a:buClr>
            </a:pPr>
            <a:r>
              <a:rPr lang="en-US" sz="2000" b="1">
                <a:solidFill>
                  <a:srgbClr val="0F385A"/>
                </a:solidFill>
                <a:latin typeface="Franklin Gothic Book" panose="020B0503020102020204" pitchFamily="34" charset="0"/>
              </a:rPr>
              <a:t>Finalizing Alternatives</a:t>
            </a:r>
          </a:p>
          <a:p>
            <a:pPr marL="342900" indent="-342900">
              <a:buClr>
                <a:srgbClr val="699CC3"/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F385A"/>
                </a:solidFill>
                <a:latin typeface="Franklin Gothic Book" panose="020B0503020102020204" pitchFamily="34" charset="0"/>
              </a:rPr>
              <a:t>‘Initial Alternatives’ are our first, best attempt to provide options that navigate these constraints</a:t>
            </a:r>
          </a:p>
          <a:p>
            <a:pPr marL="342900" indent="-342900">
              <a:buClr>
                <a:srgbClr val="699CC3"/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F385A"/>
                </a:solidFill>
                <a:latin typeface="Franklin Gothic Book" panose="020B0503020102020204" pitchFamily="34" charset="0"/>
              </a:rPr>
              <a:t>‘Initial Alternatives’ are neither final nor unchangeable</a:t>
            </a:r>
          </a:p>
        </p:txBody>
      </p:sp>
    </p:spTree>
    <p:extLst>
      <p:ext uri="{BB962C8B-B14F-4D97-AF65-F5344CB8AC3E}">
        <p14:creationId xmlns:p14="http://schemas.microsoft.com/office/powerpoint/2010/main" val="167279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A301425-60BD-43AF-9A4C-2BE14495E2E9}"/>
              </a:ext>
            </a:extLst>
          </p:cNvPr>
          <p:cNvGrpSpPr/>
          <p:nvPr/>
        </p:nvGrpSpPr>
        <p:grpSpPr>
          <a:xfrm>
            <a:off x="10809" y="0"/>
            <a:ext cx="12192000" cy="6863700"/>
            <a:chOff x="-28592" y="-5701"/>
            <a:chExt cx="12192000" cy="68637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E3E1F81-5143-4237-A230-EC98C6A5DBE9}"/>
                </a:ext>
              </a:extLst>
            </p:cNvPr>
            <p:cNvSpPr/>
            <p:nvPr/>
          </p:nvSpPr>
          <p:spPr>
            <a:xfrm>
              <a:off x="-28592" y="0"/>
              <a:ext cx="12192000" cy="6857999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EE6A0E5-FA5D-40D4-AA37-E967F9C5F2F6}"/>
                </a:ext>
              </a:extLst>
            </p:cNvPr>
            <p:cNvSpPr/>
            <p:nvPr/>
          </p:nvSpPr>
          <p:spPr>
            <a:xfrm>
              <a:off x="-28592" y="6176512"/>
              <a:ext cx="12192000" cy="681487"/>
            </a:xfrm>
            <a:prstGeom prst="rect">
              <a:avLst/>
            </a:prstGeom>
            <a:solidFill>
              <a:srgbClr val="0F3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3015CA0-FDE1-4858-BA69-B80F7FFC56B7}"/>
                </a:ext>
              </a:extLst>
            </p:cNvPr>
            <p:cNvSpPr/>
            <p:nvPr/>
          </p:nvSpPr>
          <p:spPr>
            <a:xfrm>
              <a:off x="-28592" y="-5701"/>
              <a:ext cx="12192000" cy="681487"/>
            </a:xfrm>
            <a:prstGeom prst="rect">
              <a:avLst/>
            </a:prstGeom>
            <a:solidFill>
              <a:srgbClr val="0F3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26B56A-797C-42F6-B87A-878EAEF0B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1175" y="6454775"/>
            <a:ext cx="2743200" cy="365125"/>
          </a:xfrm>
        </p:spPr>
        <p:txBody>
          <a:bodyPr/>
          <a:lstStyle/>
          <a:p>
            <a:fld id="{314F15CF-C1C8-4801-8177-2A2B45F48653}" type="slidenum">
              <a:rPr lang="en-US" smtClean="0">
                <a:solidFill>
                  <a:srgbClr val="ECEDED"/>
                </a:solidFill>
                <a:latin typeface="Franklin Gothic Demi" panose="020B0703020102020204" pitchFamily="34" charset="0"/>
              </a:rPr>
              <a:t>7</a:t>
            </a:fld>
            <a:endParaRPr lang="en-US">
              <a:solidFill>
                <a:srgbClr val="ECEDED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AD7315-5CE2-42BE-9428-C33AD2A94B68}"/>
              </a:ext>
            </a:extLst>
          </p:cNvPr>
          <p:cNvSpPr/>
          <p:nvPr/>
        </p:nvSpPr>
        <p:spPr>
          <a:xfrm>
            <a:off x="552450" y="7245547"/>
            <a:ext cx="914400" cy="914400"/>
          </a:xfrm>
          <a:prstGeom prst="rect">
            <a:avLst/>
          </a:prstGeom>
          <a:solidFill>
            <a:srgbClr val="0F3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5454D6-FE3C-412D-B5D9-9955C90CA407}"/>
              </a:ext>
            </a:extLst>
          </p:cNvPr>
          <p:cNvSpPr/>
          <p:nvPr/>
        </p:nvSpPr>
        <p:spPr>
          <a:xfrm>
            <a:off x="1619250" y="7245547"/>
            <a:ext cx="914400" cy="914400"/>
          </a:xfrm>
          <a:prstGeom prst="rect">
            <a:avLst/>
          </a:prstGeom>
          <a:solidFill>
            <a:srgbClr val="99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7B1163-A6F2-49E5-B1D3-184DDA214B5F}"/>
              </a:ext>
            </a:extLst>
          </p:cNvPr>
          <p:cNvSpPr/>
          <p:nvPr/>
        </p:nvSpPr>
        <p:spPr>
          <a:xfrm>
            <a:off x="2686050" y="7245547"/>
            <a:ext cx="914400" cy="914400"/>
          </a:xfrm>
          <a:prstGeom prst="rect">
            <a:avLst/>
          </a:prstGeom>
          <a:solidFill>
            <a:srgbClr val="CC7B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88441C-6580-4DC8-B91E-C83F05270C05}"/>
              </a:ext>
            </a:extLst>
          </p:cNvPr>
          <p:cNvSpPr/>
          <p:nvPr/>
        </p:nvSpPr>
        <p:spPr>
          <a:xfrm>
            <a:off x="3752850" y="7245547"/>
            <a:ext cx="914400" cy="914400"/>
          </a:xfrm>
          <a:prstGeom prst="rect">
            <a:avLst/>
          </a:prstGeom>
          <a:solidFill>
            <a:srgbClr val="E64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EEB121-1520-413C-8DC9-BC8804DD7FEB}"/>
              </a:ext>
            </a:extLst>
          </p:cNvPr>
          <p:cNvSpPr/>
          <p:nvPr/>
        </p:nvSpPr>
        <p:spPr>
          <a:xfrm>
            <a:off x="4848833" y="7245547"/>
            <a:ext cx="914400" cy="914400"/>
          </a:xfrm>
          <a:prstGeom prst="rect">
            <a:avLst/>
          </a:prstGeom>
          <a:solidFill>
            <a:srgbClr val="699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6FDF79E-2FC7-4FCD-A939-AAA0BC804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09160" y="319137"/>
            <a:ext cx="7482840" cy="25473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9F7DD73-379F-454A-B73C-C0B8F69B09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6306576"/>
            <a:ext cx="7482840" cy="2547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4BDDE1-EDDD-4A35-BB14-462D0EE60F5B}"/>
              </a:ext>
            </a:extLst>
          </p:cNvPr>
          <p:cNvSpPr txBox="1"/>
          <p:nvPr/>
        </p:nvSpPr>
        <p:spPr>
          <a:xfrm>
            <a:off x="419742" y="38100"/>
            <a:ext cx="11352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ECEDED"/>
                </a:solidFill>
                <a:latin typeface="Franklin Gothic Demi" panose="020B0703020102020204" pitchFamily="34" charset="0"/>
              </a:rPr>
              <a:t>Mapping Initial Alternatives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55616A8-7B38-47F6-9158-2193B2F365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604" y="805850"/>
            <a:ext cx="3865220" cy="49442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B14586B-223E-4E02-94EB-6510E8741D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9599" y="846916"/>
            <a:ext cx="3820551" cy="486210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96CAE7E-0978-4BF9-A248-FEB59E9580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6923" y="846917"/>
            <a:ext cx="3820549" cy="4862106"/>
          </a:xfrm>
          <a:prstGeom prst="rect">
            <a:avLst/>
          </a:prstGeom>
        </p:spPr>
      </p:pic>
      <p:pic>
        <p:nvPicPr>
          <p:cNvPr id="14" name="Picture 13" descr="A picture containing text, outdoor, sign, blue&#10;&#10;Description automatically generated">
            <a:extLst>
              <a:ext uri="{FF2B5EF4-FFF2-40B4-BE49-F238E27FC236}">
                <a16:creationId xmlns:a16="http://schemas.microsoft.com/office/drawing/2014/main" id="{DDACB3F4-24D3-45E2-B8EA-7B7F7204B6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109" y="5410200"/>
            <a:ext cx="14097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2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A301425-60BD-43AF-9A4C-2BE14495E2E9}"/>
              </a:ext>
            </a:extLst>
          </p:cNvPr>
          <p:cNvGrpSpPr/>
          <p:nvPr/>
        </p:nvGrpSpPr>
        <p:grpSpPr>
          <a:xfrm>
            <a:off x="10809" y="0"/>
            <a:ext cx="12192000" cy="6863700"/>
            <a:chOff x="-28592" y="-5701"/>
            <a:chExt cx="12192000" cy="68637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E3E1F81-5143-4237-A230-EC98C6A5DBE9}"/>
                </a:ext>
              </a:extLst>
            </p:cNvPr>
            <p:cNvSpPr/>
            <p:nvPr/>
          </p:nvSpPr>
          <p:spPr>
            <a:xfrm>
              <a:off x="-28592" y="0"/>
              <a:ext cx="12192000" cy="6857999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EE6A0E5-FA5D-40D4-AA37-E967F9C5F2F6}"/>
                </a:ext>
              </a:extLst>
            </p:cNvPr>
            <p:cNvSpPr/>
            <p:nvPr/>
          </p:nvSpPr>
          <p:spPr>
            <a:xfrm>
              <a:off x="-28592" y="6176512"/>
              <a:ext cx="12192000" cy="681487"/>
            </a:xfrm>
            <a:prstGeom prst="rect">
              <a:avLst/>
            </a:prstGeom>
            <a:solidFill>
              <a:srgbClr val="0F3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3015CA0-FDE1-4858-BA69-B80F7FFC56B7}"/>
                </a:ext>
              </a:extLst>
            </p:cNvPr>
            <p:cNvSpPr/>
            <p:nvPr/>
          </p:nvSpPr>
          <p:spPr>
            <a:xfrm>
              <a:off x="-28592" y="-5701"/>
              <a:ext cx="12192000" cy="681487"/>
            </a:xfrm>
            <a:prstGeom prst="rect">
              <a:avLst/>
            </a:prstGeom>
            <a:solidFill>
              <a:srgbClr val="0F3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26B56A-797C-42F6-B87A-878EAEF0B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1175" y="6454775"/>
            <a:ext cx="2743200" cy="365125"/>
          </a:xfrm>
        </p:spPr>
        <p:txBody>
          <a:bodyPr/>
          <a:lstStyle/>
          <a:p>
            <a:fld id="{314F15CF-C1C8-4801-8177-2A2B45F48653}" type="slidenum">
              <a:rPr lang="en-US" smtClean="0">
                <a:solidFill>
                  <a:srgbClr val="ECEDED"/>
                </a:solidFill>
                <a:latin typeface="Franklin Gothic Demi" panose="020B0703020102020204" pitchFamily="34" charset="0"/>
              </a:rPr>
              <a:t>8</a:t>
            </a:fld>
            <a:endParaRPr lang="en-US">
              <a:solidFill>
                <a:srgbClr val="ECEDED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35A955-A7E4-41FC-BF97-7C6C4E99F7A1}"/>
              </a:ext>
            </a:extLst>
          </p:cNvPr>
          <p:cNvSpPr txBox="1"/>
          <p:nvPr/>
        </p:nvSpPr>
        <p:spPr>
          <a:xfrm>
            <a:off x="194940" y="764555"/>
            <a:ext cx="6458518" cy="69557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Clr>
                <a:srgbClr val="699CC3"/>
              </a:buClr>
            </a:pPr>
            <a:r>
              <a:rPr lang="en-US" sz="2800">
                <a:solidFill>
                  <a:srgbClr val="0F385A"/>
                </a:solidFill>
                <a:latin typeface="Franklin Gothic Book" panose="020B0503020102020204" pitchFamily="34" charset="0"/>
              </a:rPr>
              <a:t>Utilize the Large Table Maps to View the Initial Alternatives</a:t>
            </a:r>
          </a:p>
          <a:p>
            <a:pPr>
              <a:buClr>
                <a:srgbClr val="699CC3"/>
              </a:buClr>
            </a:pPr>
            <a:endParaRPr lang="en-US" sz="1000">
              <a:solidFill>
                <a:srgbClr val="0F385A"/>
              </a:solidFill>
              <a:latin typeface="Franklin Gothic Book" panose="020B0503020102020204" pitchFamily="34" charset="0"/>
            </a:endParaRPr>
          </a:p>
          <a:p>
            <a:pPr>
              <a:buClr>
                <a:srgbClr val="699CC3"/>
              </a:buClr>
            </a:pPr>
            <a:r>
              <a:rPr lang="en-US" sz="2400">
                <a:solidFill>
                  <a:srgbClr val="0F385A"/>
                </a:solidFill>
                <a:latin typeface="Franklin Gothic Book" panose="020B0503020102020204" pitchFamily="34" charset="0"/>
              </a:rPr>
              <a:t>What did we miss?</a:t>
            </a:r>
          </a:p>
          <a:p>
            <a:pPr marL="457200" indent="-457200">
              <a:buClr>
                <a:srgbClr val="699CC3"/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F385A"/>
                </a:solidFill>
                <a:latin typeface="Franklin Gothic Book"/>
              </a:rPr>
              <a:t>Recent development</a:t>
            </a:r>
          </a:p>
          <a:p>
            <a:pPr marL="457200" indent="-457200">
              <a:buClr>
                <a:srgbClr val="699CC3"/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F385A"/>
                </a:solidFill>
                <a:latin typeface="Franklin Gothic Book"/>
              </a:rPr>
              <a:t>Opportunities to utilize existing roads ROW</a:t>
            </a:r>
            <a:endParaRPr lang="en-US"/>
          </a:p>
          <a:p>
            <a:pPr>
              <a:buClr>
                <a:srgbClr val="699CC3"/>
              </a:buClr>
            </a:pPr>
            <a:endParaRPr lang="en-US" sz="2400">
              <a:solidFill>
                <a:srgbClr val="0F385A"/>
              </a:solidFill>
              <a:latin typeface="Franklin Gothic Book" panose="020B0503020102020204" pitchFamily="34" charset="0"/>
            </a:endParaRPr>
          </a:p>
          <a:p>
            <a:pPr>
              <a:buClr>
                <a:srgbClr val="699CC3"/>
              </a:buClr>
            </a:pPr>
            <a:r>
              <a:rPr lang="en-US" sz="2400">
                <a:solidFill>
                  <a:srgbClr val="0F385A"/>
                </a:solidFill>
                <a:latin typeface="Franklin Gothic Book" panose="020B0503020102020204" pitchFamily="34" charset="0"/>
              </a:rPr>
              <a:t>Which alternatives offer fairest tradeoffs?</a:t>
            </a:r>
          </a:p>
          <a:p>
            <a:pPr>
              <a:buClr>
                <a:srgbClr val="699CC3"/>
              </a:buClr>
            </a:pPr>
            <a:r>
              <a:rPr lang="en-US" sz="2400">
                <a:solidFill>
                  <a:srgbClr val="0F385A"/>
                </a:solidFill>
                <a:latin typeface="Franklin Gothic Book" panose="020B0503020102020204" pitchFamily="34" charset="0"/>
              </a:rPr>
              <a:t>Are there adjustments that can be made?</a:t>
            </a:r>
          </a:p>
          <a:p>
            <a:pPr marL="457200" indent="-457200">
              <a:buClr>
                <a:srgbClr val="699CC3"/>
              </a:buClr>
              <a:buFont typeface="Arial" panose="020B0604020202020204" pitchFamily="34" charset="0"/>
              <a:buChar char="•"/>
            </a:pPr>
            <a:endParaRPr lang="en-US" sz="1000">
              <a:solidFill>
                <a:srgbClr val="0F385A"/>
              </a:solidFill>
              <a:latin typeface="Franklin Gothic Book" panose="020B0503020102020204" pitchFamily="34" charset="0"/>
            </a:endParaRPr>
          </a:p>
          <a:p>
            <a:pPr marL="457200" indent="-457200">
              <a:buClr>
                <a:srgbClr val="699CC3"/>
              </a:buClr>
              <a:buFont typeface="Arial" panose="020B0604020202020204" pitchFamily="34" charset="0"/>
              <a:buChar char="•"/>
            </a:pPr>
            <a:endParaRPr lang="en-US" sz="1000">
              <a:solidFill>
                <a:srgbClr val="0F385A"/>
              </a:solidFill>
              <a:latin typeface="Franklin Gothic Book" panose="020B0503020102020204" pitchFamily="34" charset="0"/>
            </a:endParaRPr>
          </a:p>
          <a:p>
            <a:pPr>
              <a:buClr>
                <a:srgbClr val="699CC3"/>
              </a:buClr>
            </a:pPr>
            <a:r>
              <a:rPr lang="en-US" sz="2000">
                <a:solidFill>
                  <a:srgbClr val="0F385A"/>
                </a:solidFill>
                <a:latin typeface="Franklin Gothic Book" panose="020B0503020102020204" pitchFamily="34" charset="0"/>
              </a:rPr>
              <a:t>Remember the Guiding Principles</a:t>
            </a:r>
          </a:p>
          <a:p>
            <a:pPr marL="342900" indent="-342900">
              <a:buClr>
                <a:srgbClr val="699CC3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F385A"/>
                </a:solidFill>
                <a:latin typeface="Franklin Gothic Book" panose="020B0503020102020204" pitchFamily="34" charset="0"/>
              </a:rPr>
              <a:t>Account for Previous Plans</a:t>
            </a:r>
          </a:p>
          <a:p>
            <a:pPr marL="342900" indent="-342900">
              <a:buClr>
                <a:srgbClr val="699CC3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F385A"/>
                </a:solidFill>
                <a:latin typeface="Franklin Gothic Book" panose="020B0503020102020204" pitchFamily="34" charset="0"/>
              </a:rPr>
              <a:t>Minimize Displacements</a:t>
            </a:r>
          </a:p>
          <a:p>
            <a:pPr marL="342900" indent="-342900">
              <a:buClr>
                <a:srgbClr val="699CC3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F385A"/>
                </a:solidFill>
                <a:latin typeface="Franklin Gothic Book" panose="020B0503020102020204" pitchFamily="34" charset="0"/>
              </a:rPr>
              <a:t>Utilize Feasible Topography and Minimize Environmental Impact</a:t>
            </a:r>
          </a:p>
          <a:p>
            <a:pPr marL="342900" indent="-342900">
              <a:buClr>
                <a:srgbClr val="699CC3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F385A"/>
                </a:solidFill>
                <a:latin typeface="Franklin Gothic Book" panose="020B0503020102020204" pitchFamily="34" charset="0"/>
              </a:rPr>
              <a:t>Where possible conform to existing roadways and property boundaries</a:t>
            </a:r>
          </a:p>
          <a:p>
            <a:pPr marL="342900" indent="-342900">
              <a:buClr>
                <a:srgbClr val="699CC3"/>
              </a:buClr>
              <a:buFont typeface="Arial" panose="020B0604020202020204" pitchFamily="34" charset="0"/>
              <a:buChar char="•"/>
            </a:pPr>
            <a:endParaRPr lang="en-US" sz="2000">
              <a:solidFill>
                <a:srgbClr val="0F385A"/>
              </a:solidFill>
              <a:latin typeface="Franklin Gothic Book" panose="020B0503020102020204" pitchFamily="34" charset="0"/>
            </a:endParaRPr>
          </a:p>
          <a:p>
            <a:pPr marL="342900" indent="-342900">
              <a:buClr>
                <a:srgbClr val="699CC3"/>
              </a:buClr>
              <a:buFont typeface="Arial" panose="020B0604020202020204" pitchFamily="34" charset="0"/>
              <a:buChar char="•"/>
            </a:pPr>
            <a:endParaRPr lang="en-US" sz="2000">
              <a:solidFill>
                <a:srgbClr val="0F385A"/>
              </a:solidFill>
              <a:latin typeface="Franklin Gothic Book" panose="020B0503020102020204" pitchFamily="34" charset="0"/>
            </a:endParaRPr>
          </a:p>
          <a:p>
            <a:pPr marL="457200" indent="-457200">
              <a:buClr>
                <a:srgbClr val="699CC3"/>
              </a:buClr>
              <a:buFont typeface="Arial" panose="020B0604020202020204" pitchFamily="34" charset="0"/>
              <a:buChar char="•"/>
            </a:pPr>
            <a:endParaRPr lang="en-US" sz="2800">
              <a:solidFill>
                <a:srgbClr val="0F385A"/>
              </a:solidFill>
              <a:latin typeface="Franklin Gothic Book" panose="020B0503020102020204" pitchFamily="34" charset="0"/>
            </a:endParaRPr>
          </a:p>
          <a:p>
            <a:pPr>
              <a:buClr>
                <a:srgbClr val="699CC3"/>
              </a:buClr>
            </a:pPr>
            <a:endParaRPr lang="en-US" sz="2800">
              <a:solidFill>
                <a:srgbClr val="0F385A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AD7315-5CE2-42BE-9428-C33AD2A94B68}"/>
              </a:ext>
            </a:extLst>
          </p:cNvPr>
          <p:cNvSpPr/>
          <p:nvPr/>
        </p:nvSpPr>
        <p:spPr>
          <a:xfrm>
            <a:off x="419742" y="7328734"/>
            <a:ext cx="914400" cy="914400"/>
          </a:xfrm>
          <a:prstGeom prst="rect">
            <a:avLst/>
          </a:prstGeom>
          <a:solidFill>
            <a:srgbClr val="0F3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5454D6-FE3C-412D-B5D9-9955C90CA407}"/>
              </a:ext>
            </a:extLst>
          </p:cNvPr>
          <p:cNvSpPr/>
          <p:nvPr/>
        </p:nvSpPr>
        <p:spPr>
          <a:xfrm>
            <a:off x="1486542" y="7328734"/>
            <a:ext cx="914400" cy="914400"/>
          </a:xfrm>
          <a:prstGeom prst="rect">
            <a:avLst/>
          </a:prstGeom>
          <a:solidFill>
            <a:srgbClr val="99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7B1163-A6F2-49E5-B1D3-184DDA214B5F}"/>
              </a:ext>
            </a:extLst>
          </p:cNvPr>
          <p:cNvSpPr/>
          <p:nvPr/>
        </p:nvSpPr>
        <p:spPr>
          <a:xfrm>
            <a:off x="2509799" y="7328734"/>
            <a:ext cx="914400" cy="914400"/>
          </a:xfrm>
          <a:prstGeom prst="rect">
            <a:avLst/>
          </a:prstGeom>
          <a:solidFill>
            <a:srgbClr val="CC7B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88441C-6580-4DC8-B91E-C83F05270C05}"/>
              </a:ext>
            </a:extLst>
          </p:cNvPr>
          <p:cNvSpPr/>
          <p:nvPr/>
        </p:nvSpPr>
        <p:spPr>
          <a:xfrm>
            <a:off x="3464036" y="7328734"/>
            <a:ext cx="914400" cy="914400"/>
          </a:xfrm>
          <a:prstGeom prst="rect">
            <a:avLst/>
          </a:prstGeom>
          <a:solidFill>
            <a:srgbClr val="E64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EEB121-1520-413C-8DC9-BC8804DD7FEB}"/>
              </a:ext>
            </a:extLst>
          </p:cNvPr>
          <p:cNvSpPr/>
          <p:nvPr/>
        </p:nvSpPr>
        <p:spPr>
          <a:xfrm>
            <a:off x="4560019" y="7328734"/>
            <a:ext cx="914400" cy="914400"/>
          </a:xfrm>
          <a:prstGeom prst="rect">
            <a:avLst/>
          </a:prstGeom>
          <a:solidFill>
            <a:srgbClr val="699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6FDF79E-2FC7-4FCD-A939-AAA0BC804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09160" y="319137"/>
            <a:ext cx="7482840" cy="25473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9F7DD73-379F-454A-B73C-C0B8F69B09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6306576"/>
            <a:ext cx="7482840" cy="2547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4BDDE1-EDDD-4A35-BB14-462D0EE60F5B}"/>
              </a:ext>
            </a:extLst>
          </p:cNvPr>
          <p:cNvSpPr txBox="1"/>
          <p:nvPr/>
        </p:nvSpPr>
        <p:spPr>
          <a:xfrm>
            <a:off x="419742" y="38100"/>
            <a:ext cx="11352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ECEDED"/>
                </a:solidFill>
                <a:latin typeface="Franklin Gothic Demi" panose="020B0703020102020204" pitchFamily="34" charset="0"/>
              </a:rPr>
              <a:t>What We Need From You</a:t>
            </a:r>
          </a:p>
        </p:txBody>
      </p:sp>
      <p:pic>
        <p:nvPicPr>
          <p:cNvPr id="19" name="Picture 18" descr="Map&#10;&#10;Description automatically generated">
            <a:extLst>
              <a:ext uri="{FF2B5EF4-FFF2-40B4-BE49-F238E27FC236}">
                <a16:creationId xmlns:a16="http://schemas.microsoft.com/office/drawing/2014/main" id="{B62460B5-49E6-4956-9D34-74B94C2B44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077" y="723047"/>
            <a:ext cx="4220798" cy="5459166"/>
          </a:xfrm>
          <a:prstGeom prst="rect">
            <a:avLst/>
          </a:prstGeom>
        </p:spPr>
      </p:pic>
      <p:pic>
        <p:nvPicPr>
          <p:cNvPr id="14" name="Picture 13" descr="A picture containing text, outdoor, sign, blue&#10;&#10;Description automatically generated">
            <a:extLst>
              <a:ext uri="{FF2B5EF4-FFF2-40B4-BE49-F238E27FC236}">
                <a16:creationId xmlns:a16="http://schemas.microsoft.com/office/drawing/2014/main" id="{DDACB3F4-24D3-45E2-B8EA-7B7F7204B6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691" y="5155782"/>
            <a:ext cx="1664118" cy="166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25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E67FC1A-22CE-4AC0-9A5A-6BC4A78CA4B0}"/>
              </a:ext>
            </a:extLst>
          </p:cNvPr>
          <p:cNvGrpSpPr/>
          <p:nvPr/>
        </p:nvGrpSpPr>
        <p:grpSpPr>
          <a:xfrm>
            <a:off x="10809" y="0"/>
            <a:ext cx="12192000" cy="6863700"/>
            <a:chOff x="-28592" y="-5701"/>
            <a:chExt cx="12192000" cy="68637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9453885-13FF-45B3-ADC2-8D5A36557F74}"/>
                </a:ext>
              </a:extLst>
            </p:cNvPr>
            <p:cNvSpPr/>
            <p:nvPr/>
          </p:nvSpPr>
          <p:spPr>
            <a:xfrm>
              <a:off x="-28592" y="0"/>
              <a:ext cx="12192000" cy="6857999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B8389E8-F572-4F71-A41C-E62965D4D9C6}"/>
                </a:ext>
              </a:extLst>
            </p:cNvPr>
            <p:cNvSpPr/>
            <p:nvPr/>
          </p:nvSpPr>
          <p:spPr>
            <a:xfrm>
              <a:off x="-28592" y="6176512"/>
              <a:ext cx="12192000" cy="681487"/>
            </a:xfrm>
            <a:prstGeom prst="rect">
              <a:avLst/>
            </a:prstGeom>
            <a:solidFill>
              <a:srgbClr val="0F3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6DE7DB7-8499-47C9-BB31-A1DB29D81E4B}"/>
                </a:ext>
              </a:extLst>
            </p:cNvPr>
            <p:cNvSpPr/>
            <p:nvPr/>
          </p:nvSpPr>
          <p:spPr>
            <a:xfrm>
              <a:off x="-28592" y="-5701"/>
              <a:ext cx="12192000" cy="681487"/>
            </a:xfrm>
            <a:prstGeom prst="rect">
              <a:avLst/>
            </a:prstGeom>
            <a:solidFill>
              <a:srgbClr val="0F3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DDC9D6-179E-4117-ADDF-A26E3C8B4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F15CF-C1C8-4801-8177-2A2B45F48653}" type="slidenum">
              <a:rPr lang="en-US" smtClean="0"/>
              <a:t>9</a:t>
            </a:fld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2FBFBE8-9C3D-4A73-9686-D7DD9322B6C3}"/>
              </a:ext>
            </a:extLst>
          </p:cNvPr>
          <p:cNvSpPr txBox="1"/>
          <p:nvPr/>
        </p:nvSpPr>
        <p:spPr>
          <a:xfrm>
            <a:off x="4196907" y="4991921"/>
            <a:ext cx="807904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99CC3"/>
              </a:buClr>
            </a:pPr>
            <a:r>
              <a:rPr lang="en-US" sz="2000">
                <a:solidFill>
                  <a:srgbClr val="0F385A"/>
                </a:solidFill>
                <a:latin typeface="Franklin Gothic Book" panose="020B0503020102020204" pitchFamily="34" charset="0"/>
              </a:rPr>
              <a:t>Development along El Pico and Vidal Cantu Roads</a:t>
            </a:r>
          </a:p>
          <a:p>
            <a:pPr marL="285750" indent="-285750">
              <a:buClr>
                <a:srgbClr val="699CC3"/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F385A"/>
                </a:solidFill>
                <a:latin typeface="Franklin Gothic Book" panose="020B0503020102020204" pitchFamily="34" charset="0"/>
              </a:rPr>
              <a:t>Available aerial imagery is outdated</a:t>
            </a:r>
          </a:p>
          <a:p>
            <a:pPr marL="285750" indent="-285750">
              <a:buClr>
                <a:srgbClr val="699CC3"/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F385A"/>
                </a:solidFill>
                <a:latin typeface="Franklin Gothic Book" panose="020B0503020102020204" pitchFamily="34" charset="0"/>
              </a:rPr>
              <a:t>Property lines run E/W, and do not align with one another</a:t>
            </a:r>
            <a:endParaRPr lang="en-US">
              <a:solidFill>
                <a:srgbClr val="0F385A"/>
              </a:solidFill>
              <a:latin typeface="Franklin Gothic Book" panose="020B0503020102020204" pitchFamily="34" charset="0"/>
            </a:endParaRPr>
          </a:p>
          <a:p>
            <a:pPr marL="342900" indent="-342900">
              <a:buClr>
                <a:srgbClr val="699CC3"/>
              </a:buClr>
              <a:buFont typeface="Arial" panose="020B0604020202020204" pitchFamily="34" charset="0"/>
              <a:buChar char="•"/>
            </a:pPr>
            <a:endParaRPr lang="en-US" sz="2000">
              <a:solidFill>
                <a:srgbClr val="0F385A"/>
              </a:solidFill>
              <a:latin typeface="Franklin Gothic Book" panose="020B0503020102020204" pitchFamily="34" charset="0"/>
            </a:endParaRPr>
          </a:p>
          <a:p>
            <a:pPr marL="457200" indent="-457200">
              <a:buClr>
                <a:srgbClr val="699CC3"/>
              </a:buClr>
              <a:buFont typeface="Arial" panose="020B0604020202020204" pitchFamily="34" charset="0"/>
              <a:buChar char="•"/>
            </a:pPr>
            <a:endParaRPr lang="en-US" sz="2800">
              <a:solidFill>
                <a:srgbClr val="0F385A"/>
              </a:solidFill>
              <a:latin typeface="Franklin Gothic Book" panose="020B0503020102020204" pitchFamily="34" charset="0"/>
            </a:endParaRPr>
          </a:p>
          <a:p>
            <a:pPr>
              <a:buClr>
                <a:srgbClr val="699CC3"/>
              </a:buClr>
            </a:pPr>
            <a:endParaRPr lang="en-US" sz="2800">
              <a:solidFill>
                <a:srgbClr val="0F385A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D8ACE2-3C62-457D-BF5D-A5F1070333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70044" y="875309"/>
            <a:ext cx="6774766" cy="4116611"/>
          </a:xfrm>
          <a:prstGeom prst="rect">
            <a:avLst/>
          </a:prstGeom>
        </p:spPr>
      </p:pic>
      <p:pic>
        <p:nvPicPr>
          <p:cNvPr id="9" name="Picture 8" descr="A picture containing text, outdoor, sign, blue&#10;&#10;Description automatically generated">
            <a:extLst>
              <a:ext uri="{FF2B5EF4-FFF2-40B4-BE49-F238E27FC236}">
                <a16:creationId xmlns:a16="http://schemas.microsoft.com/office/drawing/2014/main" id="{0785509A-02C8-4665-BD8D-DB5EF595F8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865" y="5494025"/>
            <a:ext cx="1305510" cy="130551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75B3BDE-B237-451B-9614-63082E614A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09160" y="319137"/>
            <a:ext cx="7482840" cy="2547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3BBA8BB-AF08-4404-9D5E-A201027490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6306576"/>
            <a:ext cx="7482840" cy="25473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47EB0E8-9C7E-43DF-9D85-BF4CC11E101A}"/>
              </a:ext>
            </a:extLst>
          </p:cNvPr>
          <p:cNvSpPr txBox="1"/>
          <p:nvPr/>
        </p:nvSpPr>
        <p:spPr>
          <a:xfrm>
            <a:off x="419742" y="38100"/>
            <a:ext cx="11352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ECEDED"/>
                </a:solidFill>
                <a:latin typeface="Franklin Gothic Demi" panose="020B0703020102020204" pitchFamily="34" charset="0"/>
              </a:rPr>
              <a:t>Examples of Tradeoffs and Constraints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CDB5DD-9E9D-4611-8EE3-66ACADD4AEC7}"/>
              </a:ext>
            </a:extLst>
          </p:cNvPr>
          <p:cNvGrpSpPr/>
          <p:nvPr/>
        </p:nvGrpSpPr>
        <p:grpSpPr>
          <a:xfrm>
            <a:off x="170360" y="879679"/>
            <a:ext cx="3953409" cy="5113326"/>
            <a:chOff x="106353" y="1489590"/>
            <a:chExt cx="2938850" cy="380109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ACD5241-BB97-4135-ABBC-EBC12E098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353" y="1489590"/>
              <a:ext cx="2938850" cy="3801099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7CE4B65-56C9-4B98-89E4-315F6E5C28AA}"/>
                </a:ext>
              </a:extLst>
            </p:cNvPr>
            <p:cNvSpPr/>
            <p:nvPr/>
          </p:nvSpPr>
          <p:spPr>
            <a:xfrm>
              <a:off x="1108364" y="2115127"/>
              <a:ext cx="1385454" cy="1052946"/>
            </a:xfrm>
            <a:prstGeom prst="rect">
              <a:avLst/>
            </a:prstGeom>
            <a:noFill/>
            <a:ln w="28575">
              <a:solidFill>
                <a:srgbClr val="0F38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62242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E67FC1A-22CE-4AC0-9A5A-6BC4A78CA4B0}"/>
              </a:ext>
            </a:extLst>
          </p:cNvPr>
          <p:cNvGrpSpPr/>
          <p:nvPr/>
        </p:nvGrpSpPr>
        <p:grpSpPr>
          <a:xfrm>
            <a:off x="10809" y="0"/>
            <a:ext cx="12192000" cy="6863700"/>
            <a:chOff x="-28592" y="-5701"/>
            <a:chExt cx="12192000" cy="68637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9453885-13FF-45B3-ADC2-8D5A36557F74}"/>
                </a:ext>
              </a:extLst>
            </p:cNvPr>
            <p:cNvSpPr/>
            <p:nvPr/>
          </p:nvSpPr>
          <p:spPr>
            <a:xfrm>
              <a:off x="-28592" y="0"/>
              <a:ext cx="12192000" cy="6857999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B8389E8-F572-4F71-A41C-E62965D4D9C6}"/>
                </a:ext>
              </a:extLst>
            </p:cNvPr>
            <p:cNvSpPr/>
            <p:nvPr/>
          </p:nvSpPr>
          <p:spPr>
            <a:xfrm>
              <a:off x="-28592" y="6176512"/>
              <a:ext cx="12192000" cy="681487"/>
            </a:xfrm>
            <a:prstGeom prst="rect">
              <a:avLst/>
            </a:prstGeom>
            <a:solidFill>
              <a:srgbClr val="0F3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6DE7DB7-8499-47C9-BB31-A1DB29D81E4B}"/>
                </a:ext>
              </a:extLst>
            </p:cNvPr>
            <p:cNvSpPr/>
            <p:nvPr/>
          </p:nvSpPr>
          <p:spPr>
            <a:xfrm>
              <a:off x="-28592" y="-5701"/>
              <a:ext cx="12192000" cy="681487"/>
            </a:xfrm>
            <a:prstGeom prst="rect">
              <a:avLst/>
            </a:prstGeom>
            <a:solidFill>
              <a:srgbClr val="0F3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DDC9D6-179E-4117-ADDF-A26E3C8B4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F15CF-C1C8-4801-8177-2A2B45F48653}" type="slidenum">
              <a:rPr lang="en-US" smtClean="0"/>
              <a:t>10</a:t>
            </a:fld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A160B81-A37C-48F6-BDA1-8119904F5BEE}"/>
              </a:ext>
            </a:extLst>
          </p:cNvPr>
          <p:cNvSpPr txBox="1"/>
          <p:nvPr/>
        </p:nvSpPr>
        <p:spPr>
          <a:xfrm>
            <a:off x="4299512" y="4900398"/>
            <a:ext cx="681183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99CC3"/>
              </a:buClr>
            </a:pPr>
            <a:r>
              <a:rPr lang="en-US" sz="2000">
                <a:solidFill>
                  <a:srgbClr val="0F385A"/>
                </a:solidFill>
                <a:latin typeface="Franklin Gothic Book" panose="020B0503020102020204" pitchFamily="34" charset="0"/>
              </a:rPr>
              <a:t>Topography along El </a:t>
            </a:r>
            <a:r>
              <a:rPr lang="en-US" sz="2000" err="1">
                <a:solidFill>
                  <a:srgbClr val="0F385A"/>
                </a:solidFill>
                <a:latin typeface="Franklin Gothic Book" panose="020B0503020102020204" pitchFamily="34" charset="0"/>
              </a:rPr>
              <a:t>Sombrerito</a:t>
            </a:r>
            <a:r>
              <a:rPr lang="en-US" sz="2000">
                <a:solidFill>
                  <a:srgbClr val="0F385A"/>
                </a:solidFill>
                <a:latin typeface="Franklin Gothic Book" panose="020B0503020102020204" pitchFamily="34" charset="0"/>
              </a:rPr>
              <a:t> Creek complicates previous plan alignments (2020 Laredo Transportation Study &amp; 2021 Thoroughfare Plan)</a:t>
            </a:r>
          </a:p>
          <a:p>
            <a:pPr marL="285750" indent="-285750">
              <a:buClr>
                <a:srgbClr val="699CC3"/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F385A"/>
                </a:solidFill>
                <a:latin typeface="Franklin Gothic Book" panose="020B0503020102020204" pitchFamily="34" charset="0"/>
              </a:rPr>
              <a:t>Minimizing bridges minimizes costs</a:t>
            </a:r>
            <a:endParaRPr lang="en-US">
              <a:solidFill>
                <a:srgbClr val="0F385A"/>
              </a:solidFill>
              <a:latin typeface="Franklin Gothic Book" panose="020B0503020102020204" pitchFamily="34" charset="0"/>
            </a:endParaRPr>
          </a:p>
          <a:p>
            <a:pPr marL="342900" indent="-342900">
              <a:buClr>
                <a:srgbClr val="699CC3"/>
              </a:buClr>
              <a:buFont typeface="Arial" panose="020B0604020202020204" pitchFamily="34" charset="0"/>
              <a:buChar char="•"/>
            </a:pPr>
            <a:endParaRPr lang="en-US" sz="2000">
              <a:solidFill>
                <a:srgbClr val="0F385A"/>
              </a:solidFill>
              <a:latin typeface="Franklin Gothic Book" panose="020B0503020102020204" pitchFamily="34" charset="0"/>
            </a:endParaRPr>
          </a:p>
          <a:p>
            <a:pPr marL="457200" indent="-457200">
              <a:buClr>
                <a:srgbClr val="699CC3"/>
              </a:buClr>
              <a:buFont typeface="Arial" panose="020B0604020202020204" pitchFamily="34" charset="0"/>
              <a:buChar char="•"/>
            </a:pPr>
            <a:endParaRPr lang="en-US" sz="2800">
              <a:solidFill>
                <a:srgbClr val="0F385A"/>
              </a:solidFill>
              <a:latin typeface="Franklin Gothic Book" panose="020B0503020102020204" pitchFamily="34" charset="0"/>
            </a:endParaRPr>
          </a:p>
          <a:p>
            <a:pPr>
              <a:buClr>
                <a:srgbClr val="699CC3"/>
              </a:buClr>
            </a:pPr>
            <a:endParaRPr lang="en-US" sz="2800">
              <a:solidFill>
                <a:srgbClr val="0F385A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9" name="Picture 8" descr="A picture containing text, outdoor, sign, blue&#10;&#10;Description automatically generated">
            <a:extLst>
              <a:ext uri="{FF2B5EF4-FFF2-40B4-BE49-F238E27FC236}">
                <a16:creationId xmlns:a16="http://schemas.microsoft.com/office/drawing/2014/main" id="{0785509A-02C8-4665-BD8D-DB5EF595F8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865" y="5494025"/>
            <a:ext cx="1305510" cy="130551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75B3BDE-B237-451B-9614-63082E614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09160" y="319137"/>
            <a:ext cx="7482840" cy="2547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3BBA8BB-AF08-4404-9D5E-A20102749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6306576"/>
            <a:ext cx="7482840" cy="25473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47EB0E8-9C7E-43DF-9D85-BF4CC11E101A}"/>
              </a:ext>
            </a:extLst>
          </p:cNvPr>
          <p:cNvSpPr txBox="1"/>
          <p:nvPr/>
        </p:nvSpPr>
        <p:spPr>
          <a:xfrm>
            <a:off x="419742" y="38100"/>
            <a:ext cx="11352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ECEDED"/>
                </a:solidFill>
                <a:latin typeface="Franklin Gothic Demi" panose="020B0703020102020204" pitchFamily="34" charset="0"/>
              </a:rPr>
              <a:t>Examples of Tradeoffs and Constraints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D4C974A-BBEE-4B52-86CC-FA46525B16C2}"/>
              </a:ext>
            </a:extLst>
          </p:cNvPr>
          <p:cNvGrpSpPr/>
          <p:nvPr/>
        </p:nvGrpSpPr>
        <p:grpSpPr>
          <a:xfrm>
            <a:off x="170360" y="879679"/>
            <a:ext cx="3953409" cy="5113326"/>
            <a:chOff x="106353" y="1489590"/>
            <a:chExt cx="2938850" cy="3801099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131B404-49A4-4AD8-AEF4-920FF6FC2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353" y="1489590"/>
              <a:ext cx="2938850" cy="3801099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64FF47E-94AE-4F28-ACB2-79BDC375570B}"/>
                </a:ext>
              </a:extLst>
            </p:cNvPr>
            <p:cNvSpPr/>
            <p:nvPr/>
          </p:nvSpPr>
          <p:spPr>
            <a:xfrm>
              <a:off x="1224562" y="3642282"/>
              <a:ext cx="1385454" cy="1052946"/>
            </a:xfrm>
            <a:prstGeom prst="rect">
              <a:avLst/>
            </a:prstGeom>
            <a:noFill/>
            <a:ln w="28575">
              <a:solidFill>
                <a:srgbClr val="0F38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E9E433B0-B64F-48C6-96B3-A1DE001070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90963" y="879678"/>
            <a:ext cx="5427291" cy="402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32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A301425-60BD-43AF-9A4C-2BE14495E2E9}"/>
              </a:ext>
            </a:extLst>
          </p:cNvPr>
          <p:cNvGrpSpPr/>
          <p:nvPr/>
        </p:nvGrpSpPr>
        <p:grpSpPr>
          <a:xfrm>
            <a:off x="10809" y="0"/>
            <a:ext cx="12192000" cy="6863700"/>
            <a:chOff x="-28592" y="-5701"/>
            <a:chExt cx="12192000" cy="68637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E3E1F81-5143-4237-A230-EC98C6A5DBE9}"/>
                </a:ext>
              </a:extLst>
            </p:cNvPr>
            <p:cNvSpPr/>
            <p:nvPr/>
          </p:nvSpPr>
          <p:spPr>
            <a:xfrm>
              <a:off x="-28592" y="0"/>
              <a:ext cx="12192000" cy="6857999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EE6A0E5-FA5D-40D4-AA37-E967F9C5F2F6}"/>
                </a:ext>
              </a:extLst>
            </p:cNvPr>
            <p:cNvSpPr/>
            <p:nvPr/>
          </p:nvSpPr>
          <p:spPr>
            <a:xfrm>
              <a:off x="-28592" y="6176512"/>
              <a:ext cx="12192000" cy="681487"/>
            </a:xfrm>
            <a:prstGeom prst="rect">
              <a:avLst/>
            </a:prstGeom>
            <a:solidFill>
              <a:srgbClr val="0F3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3015CA0-FDE1-4858-BA69-B80F7FFC56B7}"/>
                </a:ext>
              </a:extLst>
            </p:cNvPr>
            <p:cNvSpPr/>
            <p:nvPr/>
          </p:nvSpPr>
          <p:spPr>
            <a:xfrm>
              <a:off x="-28592" y="-5701"/>
              <a:ext cx="12192000" cy="681487"/>
            </a:xfrm>
            <a:prstGeom prst="rect">
              <a:avLst/>
            </a:prstGeom>
            <a:solidFill>
              <a:srgbClr val="0F3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26B56A-797C-42F6-B87A-878EAEF0B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1175" y="6454775"/>
            <a:ext cx="2743200" cy="365125"/>
          </a:xfrm>
        </p:spPr>
        <p:txBody>
          <a:bodyPr/>
          <a:lstStyle/>
          <a:p>
            <a:fld id="{314F15CF-C1C8-4801-8177-2A2B45F48653}" type="slidenum">
              <a:rPr lang="en-US" smtClean="0">
                <a:solidFill>
                  <a:srgbClr val="ECEDED"/>
                </a:solidFill>
                <a:latin typeface="Franklin Gothic Demi" panose="020B0703020102020204" pitchFamily="34" charset="0"/>
              </a:rPr>
              <a:t>11</a:t>
            </a:fld>
            <a:endParaRPr lang="en-US">
              <a:solidFill>
                <a:srgbClr val="ECEDED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35A955-A7E4-41FC-BF97-7C6C4E99F7A1}"/>
              </a:ext>
            </a:extLst>
          </p:cNvPr>
          <p:cNvSpPr txBox="1"/>
          <p:nvPr/>
        </p:nvSpPr>
        <p:spPr>
          <a:xfrm>
            <a:off x="175437" y="684411"/>
            <a:ext cx="449181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99CC3"/>
              </a:buClr>
            </a:pPr>
            <a:r>
              <a:rPr lang="en-US" sz="2400">
                <a:solidFill>
                  <a:srgbClr val="0F385A"/>
                </a:solidFill>
                <a:latin typeface="Franklin Gothic Book" panose="020B0503020102020204" pitchFamily="34" charset="0"/>
              </a:rPr>
              <a:t>1. Incorporate Today’s Feedback</a:t>
            </a:r>
          </a:p>
          <a:p>
            <a:pPr>
              <a:buClr>
                <a:srgbClr val="699CC3"/>
              </a:buClr>
            </a:pPr>
            <a:endParaRPr lang="en-US" sz="2400">
              <a:solidFill>
                <a:srgbClr val="0F385A"/>
              </a:solidFill>
              <a:latin typeface="Franklin Gothic Book" panose="020B0503020102020204" pitchFamily="34" charset="0"/>
            </a:endParaRPr>
          </a:p>
          <a:p>
            <a:pPr>
              <a:buClr>
                <a:srgbClr val="699CC3"/>
              </a:buClr>
            </a:pPr>
            <a:r>
              <a:rPr lang="en-US" sz="2400">
                <a:solidFill>
                  <a:srgbClr val="0F385A"/>
                </a:solidFill>
                <a:latin typeface="Franklin Gothic Book" panose="020B0503020102020204" pitchFamily="34" charset="0"/>
              </a:rPr>
              <a:t>2. Identify and Evaluate 2 Alternatives</a:t>
            </a:r>
          </a:p>
          <a:p>
            <a:pPr marL="342900" indent="-342900">
              <a:buClr>
                <a:srgbClr val="699CC3"/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F385A"/>
                </a:solidFill>
                <a:latin typeface="Franklin Gothic Book" panose="020B0503020102020204" pitchFamily="34" charset="0"/>
              </a:rPr>
              <a:t>Must follow Phase I’s guiding principles, then:</a:t>
            </a:r>
          </a:p>
          <a:p>
            <a:pPr marL="342900" indent="-342900">
              <a:buClr>
                <a:srgbClr val="699CC3"/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F385A"/>
                </a:solidFill>
                <a:latin typeface="Franklin Gothic Book" panose="020B0503020102020204" pitchFamily="34" charset="0"/>
              </a:rPr>
              <a:t>Evaluate against Phase II criteria</a:t>
            </a:r>
          </a:p>
          <a:p>
            <a:pPr>
              <a:buClr>
                <a:srgbClr val="699CC3"/>
              </a:buClr>
            </a:pPr>
            <a:endParaRPr lang="en-US" sz="2400">
              <a:solidFill>
                <a:srgbClr val="0F385A"/>
              </a:solidFill>
              <a:latin typeface="Franklin Gothic Book" panose="020B0503020102020204" pitchFamily="34" charset="0"/>
            </a:endParaRPr>
          </a:p>
          <a:p>
            <a:pPr>
              <a:buClr>
                <a:srgbClr val="699CC3"/>
              </a:buClr>
            </a:pPr>
            <a:r>
              <a:rPr lang="en-US" sz="2400">
                <a:solidFill>
                  <a:srgbClr val="0F385A"/>
                </a:solidFill>
                <a:latin typeface="Franklin Gothic Book" panose="020B0503020102020204" pitchFamily="34" charset="0"/>
              </a:rPr>
              <a:t>3. Continue to share project updates and gather feedback from community stakeholders</a:t>
            </a:r>
          </a:p>
          <a:p>
            <a:pPr>
              <a:buClr>
                <a:srgbClr val="699CC3"/>
              </a:buClr>
            </a:pPr>
            <a:endParaRPr lang="en-US" sz="2400">
              <a:solidFill>
                <a:srgbClr val="0F385A"/>
              </a:solidFill>
              <a:latin typeface="Franklin Gothic Book" panose="020B0503020102020204" pitchFamily="34" charset="0"/>
            </a:endParaRPr>
          </a:p>
          <a:p>
            <a:pPr>
              <a:buClr>
                <a:srgbClr val="699CC3"/>
              </a:buClr>
            </a:pPr>
            <a:r>
              <a:rPr lang="en-US" sz="2400">
                <a:solidFill>
                  <a:srgbClr val="0F385A"/>
                </a:solidFill>
                <a:latin typeface="Franklin Gothic Book" panose="020B0503020102020204" pitchFamily="34" charset="0"/>
              </a:rPr>
              <a:t>4. Identify one locally preferred alternative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AD7315-5CE2-42BE-9428-C33AD2A94B68}"/>
              </a:ext>
            </a:extLst>
          </p:cNvPr>
          <p:cNvSpPr/>
          <p:nvPr/>
        </p:nvSpPr>
        <p:spPr>
          <a:xfrm>
            <a:off x="552450" y="7328734"/>
            <a:ext cx="914400" cy="914400"/>
          </a:xfrm>
          <a:prstGeom prst="rect">
            <a:avLst/>
          </a:prstGeom>
          <a:solidFill>
            <a:srgbClr val="0F3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5454D6-FE3C-412D-B5D9-9955C90CA407}"/>
              </a:ext>
            </a:extLst>
          </p:cNvPr>
          <p:cNvSpPr/>
          <p:nvPr/>
        </p:nvSpPr>
        <p:spPr>
          <a:xfrm>
            <a:off x="1619250" y="7328734"/>
            <a:ext cx="914400" cy="914400"/>
          </a:xfrm>
          <a:prstGeom prst="rect">
            <a:avLst/>
          </a:prstGeom>
          <a:solidFill>
            <a:srgbClr val="99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7B1163-A6F2-49E5-B1D3-184DDA214B5F}"/>
              </a:ext>
            </a:extLst>
          </p:cNvPr>
          <p:cNvSpPr/>
          <p:nvPr/>
        </p:nvSpPr>
        <p:spPr>
          <a:xfrm>
            <a:off x="2686050" y="7328734"/>
            <a:ext cx="914400" cy="914400"/>
          </a:xfrm>
          <a:prstGeom prst="rect">
            <a:avLst/>
          </a:prstGeom>
          <a:solidFill>
            <a:srgbClr val="CC7B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88441C-6580-4DC8-B91E-C83F05270C05}"/>
              </a:ext>
            </a:extLst>
          </p:cNvPr>
          <p:cNvSpPr/>
          <p:nvPr/>
        </p:nvSpPr>
        <p:spPr>
          <a:xfrm>
            <a:off x="3752850" y="7328734"/>
            <a:ext cx="914400" cy="914400"/>
          </a:xfrm>
          <a:prstGeom prst="rect">
            <a:avLst/>
          </a:prstGeom>
          <a:solidFill>
            <a:srgbClr val="E64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EEB121-1520-413C-8DC9-BC8804DD7FEB}"/>
              </a:ext>
            </a:extLst>
          </p:cNvPr>
          <p:cNvSpPr/>
          <p:nvPr/>
        </p:nvSpPr>
        <p:spPr>
          <a:xfrm>
            <a:off x="4848833" y="7328734"/>
            <a:ext cx="914400" cy="914400"/>
          </a:xfrm>
          <a:prstGeom prst="rect">
            <a:avLst/>
          </a:prstGeom>
          <a:solidFill>
            <a:srgbClr val="699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6FDF79E-2FC7-4FCD-A939-AAA0BC804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09160" y="319137"/>
            <a:ext cx="7482840" cy="25473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9F7DD73-379F-454A-B73C-C0B8F69B09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6306576"/>
            <a:ext cx="7482840" cy="2547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4BDDE1-EDDD-4A35-BB14-462D0EE60F5B}"/>
              </a:ext>
            </a:extLst>
          </p:cNvPr>
          <p:cNvSpPr txBox="1"/>
          <p:nvPr/>
        </p:nvSpPr>
        <p:spPr>
          <a:xfrm>
            <a:off x="419742" y="38100"/>
            <a:ext cx="11352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ECEDED"/>
                </a:solidFill>
                <a:latin typeface="Franklin Gothic Demi" panose="020B0703020102020204" pitchFamily="34" charset="0"/>
              </a:rPr>
              <a:t>Next Steps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EC7E820-F207-4B34-80D4-9DCF9FC9A1E9}"/>
              </a:ext>
            </a:extLst>
          </p:cNvPr>
          <p:cNvSpPr txBox="1"/>
          <p:nvPr/>
        </p:nvSpPr>
        <p:spPr>
          <a:xfrm>
            <a:off x="1172693" y="5357423"/>
            <a:ext cx="918108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dirty="0">
                <a:solidFill>
                  <a:srgbClr val="0F385A"/>
                </a:solidFill>
                <a:latin typeface="Franklin Gothic Demi"/>
              </a:rPr>
              <a:t>Thank You for Your Participation!</a:t>
            </a:r>
            <a:endParaRPr lang="en-US" sz="2400">
              <a:cs typeface="Calibri"/>
            </a:endParaRPr>
          </a:p>
          <a:p>
            <a:pPr algn="ctr"/>
            <a:r>
              <a:rPr lang="en-US" sz="2400" dirty="0">
                <a:solidFill>
                  <a:srgbClr val="0F385A"/>
                </a:solidFill>
                <a:latin typeface="Franklin Gothic Demi"/>
                <a:ea typeface="+mn-lt"/>
                <a:cs typeface="+mn-lt"/>
              </a:rPr>
              <a:t>Email us at</a:t>
            </a:r>
            <a:r>
              <a:rPr lang="en-US" sz="2400" dirty="0">
                <a:solidFill>
                  <a:srgbClr val="0F385A"/>
                </a:solidFill>
                <a:latin typeface="Franklin Gothic Demi"/>
              </a:rPr>
              <a:t>: </a:t>
            </a:r>
            <a:r>
              <a:rPr lang="en-US" sz="2400" dirty="0">
                <a:solidFill>
                  <a:srgbClr val="0F385A"/>
                </a:solidFill>
                <a:latin typeface="Franklin Gothic Demi"/>
                <a:ea typeface="+mn-lt"/>
                <a:cs typeface="+mn-lt"/>
              </a:rPr>
              <a:t>River_Road_Study@hntb.mail.onmicrosoft.com</a:t>
            </a:r>
          </a:p>
          <a:p>
            <a:pPr algn="ctr"/>
            <a:endParaRPr lang="en-US" sz="2400" dirty="0">
              <a:solidFill>
                <a:srgbClr val="0F385A"/>
              </a:solidFill>
              <a:latin typeface="Franklin Gothic Demi" panose="020B07030201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A65CEAB-E15B-45FB-A137-0435B24234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424" y="666451"/>
            <a:ext cx="7563139" cy="4816435"/>
          </a:xfrm>
          <a:prstGeom prst="rect">
            <a:avLst/>
          </a:prstGeom>
        </p:spPr>
      </p:pic>
      <p:pic>
        <p:nvPicPr>
          <p:cNvPr id="14" name="Picture 13" descr="A picture containing text, outdoor, sign, blue&#10;&#10;Description automatically generated">
            <a:extLst>
              <a:ext uri="{FF2B5EF4-FFF2-40B4-BE49-F238E27FC236}">
                <a16:creationId xmlns:a16="http://schemas.microsoft.com/office/drawing/2014/main" id="{DDACB3F4-24D3-45E2-B8EA-7B7F7204B6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630" y="5255491"/>
            <a:ext cx="1524745" cy="1524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48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A301425-60BD-43AF-9A4C-2BE14495E2E9}"/>
              </a:ext>
            </a:extLst>
          </p:cNvPr>
          <p:cNvGrpSpPr/>
          <p:nvPr/>
        </p:nvGrpSpPr>
        <p:grpSpPr>
          <a:xfrm>
            <a:off x="10809" y="0"/>
            <a:ext cx="12192000" cy="6863700"/>
            <a:chOff x="-28592" y="-5701"/>
            <a:chExt cx="12192000" cy="68637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E3E1F81-5143-4237-A230-EC98C6A5DBE9}"/>
                </a:ext>
              </a:extLst>
            </p:cNvPr>
            <p:cNvSpPr/>
            <p:nvPr/>
          </p:nvSpPr>
          <p:spPr>
            <a:xfrm>
              <a:off x="-28592" y="0"/>
              <a:ext cx="12192000" cy="6857999"/>
            </a:xfrm>
            <a:prstGeom prst="rect">
              <a:avLst/>
            </a:prstGeom>
            <a:solidFill>
              <a:srgbClr val="ECEDED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EE6A0E5-FA5D-40D4-AA37-E967F9C5F2F6}"/>
                </a:ext>
              </a:extLst>
            </p:cNvPr>
            <p:cNvSpPr/>
            <p:nvPr/>
          </p:nvSpPr>
          <p:spPr>
            <a:xfrm>
              <a:off x="-28592" y="6176512"/>
              <a:ext cx="12192000" cy="681487"/>
            </a:xfrm>
            <a:prstGeom prst="rect">
              <a:avLst/>
            </a:prstGeom>
            <a:solidFill>
              <a:srgbClr val="0F38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3015CA0-FDE1-4858-BA69-B80F7FFC56B7}"/>
                </a:ext>
              </a:extLst>
            </p:cNvPr>
            <p:cNvSpPr/>
            <p:nvPr/>
          </p:nvSpPr>
          <p:spPr>
            <a:xfrm>
              <a:off x="-28592" y="-5701"/>
              <a:ext cx="12192000" cy="681487"/>
            </a:xfrm>
            <a:prstGeom prst="rect">
              <a:avLst/>
            </a:prstGeom>
            <a:solidFill>
              <a:srgbClr val="0F38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26B56A-797C-42F6-B87A-878EAEF0B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1175" y="6454775"/>
            <a:ext cx="2743200" cy="365125"/>
          </a:xfrm>
        </p:spPr>
        <p:txBody>
          <a:bodyPr/>
          <a:lstStyle/>
          <a:p>
            <a:fld id="{314F15CF-C1C8-4801-8177-2A2B45F48653}" type="slidenum">
              <a:rPr lang="en-US" smtClean="0">
                <a:solidFill>
                  <a:srgbClr val="ECEDED"/>
                </a:solidFill>
                <a:latin typeface="Franklin Gothic Demi" panose="020B0703020102020204" pitchFamily="34" charset="0"/>
              </a:rPr>
              <a:t>12</a:t>
            </a:fld>
            <a:endParaRPr lang="en-US">
              <a:solidFill>
                <a:srgbClr val="ECEDED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AD7315-5CE2-42BE-9428-C33AD2A94B68}"/>
              </a:ext>
            </a:extLst>
          </p:cNvPr>
          <p:cNvSpPr/>
          <p:nvPr/>
        </p:nvSpPr>
        <p:spPr>
          <a:xfrm>
            <a:off x="552450" y="7328734"/>
            <a:ext cx="914400" cy="914400"/>
          </a:xfrm>
          <a:prstGeom prst="rect">
            <a:avLst/>
          </a:prstGeom>
          <a:solidFill>
            <a:srgbClr val="0F3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5454D6-FE3C-412D-B5D9-9955C90CA407}"/>
              </a:ext>
            </a:extLst>
          </p:cNvPr>
          <p:cNvSpPr/>
          <p:nvPr/>
        </p:nvSpPr>
        <p:spPr>
          <a:xfrm>
            <a:off x="1619250" y="7328734"/>
            <a:ext cx="914400" cy="914400"/>
          </a:xfrm>
          <a:prstGeom prst="rect">
            <a:avLst/>
          </a:prstGeom>
          <a:solidFill>
            <a:srgbClr val="99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7B1163-A6F2-49E5-B1D3-184DDA214B5F}"/>
              </a:ext>
            </a:extLst>
          </p:cNvPr>
          <p:cNvSpPr/>
          <p:nvPr/>
        </p:nvSpPr>
        <p:spPr>
          <a:xfrm>
            <a:off x="2686050" y="7328734"/>
            <a:ext cx="914400" cy="914400"/>
          </a:xfrm>
          <a:prstGeom prst="rect">
            <a:avLst/>
          </a:prstGeom>
          <a:solidFill>
            <a:srgbClr val="CC7B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88441C-6580-4DC8-B91E-C83F05270C05}"/>
              </a:ext>
            </a:extLst>
          </p:cNvPr>
          <p:cNvSpPr/>
          <p:nvPr/>
        </p:nvSpPr>
        <p:spPr>
          <a:xfrm>
            <a:off x="3752850" y="7328734"/>
            <a:ext cx="914400" cy="914400"/>
          </a:xfrm>
          <a:prstGeom prst="rect">
            <a:avLst/>
          </a:prstGeom>
          <a:solidFill>
            <a:srgbClr val="E64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EEB121-1520-413C-8DC9-BC8804DD7FEB}"/>
              </a:ext>
            </a:extLst>
          </p:cNvPr>
          <p:cNvSpPr/>
          <p:nvPr/>
        </p:nvSpPr>
        <p:spPr>
          <a:xfrm>
            <a:off x="4848833" y="7328734"/>
            <a:ext cx="914400" cy="914400"/>
          </a:xfrm>
          <a:prstGeom prst="rect">
            <a:avLst/>
          </a:prstGeom>
          <a:solidFill>
            <a:srgbClr val="699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6FDF79E-2FC7-4FCD-A939-AAA0BC804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09160" y="319137"/>
            <a:ext cx="7482840" cy="25473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9F7DD73-379F-454A-B73C-C0B8F69B09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6306576"/>
            <a:ext cx="7482840" cy="2547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4BDDE1-EDDD-4A35-BB14-462D0EE60F5B}"/>
              </a:ext>
            </a:extLst>
          </p:cNvPr>
          <p:cNvSpPr txBox="1"/>
          <p:nvPr/>
        </p:nvSpPr>
        <p:spPr>
          <a:xfrm>
            <a:off x="419742" y="38100"/>
            <a:ext cx="11352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ECEDED"/>
                </a:solidFill>
                <a:latin typeface="Franklin Gothic Demi" panose="020B0703020102020204" pitchFamily="34" charset="0"/>
              </a:rPr>
              <a:t>Project Schedule</a:t>
            </a:r>
          </a:p>
        </p:txBody>
      </p:sp>
      <p:pic>
        <p:nvPicPr>
          <p:cNvPr id="14" name="Picture 13" descr="A picture containing text, outdoor, sign, blue&#10;&#10;Description automatically generated">
            <a:extLst>
              <a:ext uri="{FF2B5EF4-FFF2-40B4-BE49-F238E27FC236}">
                <a16:creationId xmlns:a16="http://schemas.microsoft.com/office/drawing/2014/main" id="{DDACB3F4-24D3-45E2-B8EA-7B7F7204B6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630" y="5255491"/>
            <a:ext cx="1524745" cy="1524745"/>
          </a:xfrm>
          <a:prstGeom prst="rect">
            <a:avLst/>
          </a:prstGeom>
        </p:spPr>
      </p:pic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39D31121-4451-49B1-9C0E-9922BA35A6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6683900"/>
              </p:ext>
            </p:extLst>
          </p:nvPr>
        </p:nvGraphicFramePr>
        <p:xfrm>
          <a:off x="338653" y="1117078"/>
          <a:ext cx="10280978" cy="4752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3930">
                  <a:extLst>
                    <a:ext uri="{9D8B030D-6E8A-4147-A177-3AD203B41FA5}">
                      <a16:colId xmlns:a16="http://schemas.microsoft.com/office/drawing/2014/main" val="680026885"/>
                    </a:ext>
                  </a:extLst>
                </a:gridCol>
                <a:gridCol w="1161762">
                  <a:extLst>
                    <a:ext uri="{9D8B030D-6E8A-4147-A177-3AD203B41FA5}">
                      <a16:colId xmlns:a16="http://schemas.microsoft.com/office/drawing/2014/main" val="1556286074"/>
                    </a:ext>
                  </a:extLst>
                </a:gridCol>
                <a:gridCol w="1161762">
                  <a:extLst>
                    <a:ext uri="{9D8B030D-6E8A-4147-A177-3AD203B41FA5}">
                      <a16:colId xmlns:a16="http://schemas.microsoft.com/office/drawing/2014/main" val="73103276"/>
                    </a:ext>
                  </a:extLst>
                </a:gridCol>
                <a:gridCol w="1161762">
                  <a:extLst>
                    <a:ext uri="{9D8B030D-6E8A-4147-A177-3AD203B41FA5}">
                      <a16:colId xmlns:a16="http://schemas.microsoft.com/office/drawing/2014/main" val="3887383164"/>
                    </a:ext>
                  </a:extLst>
                </a:gridCol>
                <a:gridCol w="1161762">
                  <a:extLst>
                    <a:ext uri="{9D8B030D-6E8A-4147-A177-3AD203B41FA5}">
                      <a16:colId xmlns:a16="http://schemas.microsoft.com/office/drawing/2014/main" val="356787540"/>
                    </a:ext>
                  </a:extLst>
                </a:gridCol>
              </a:tblGrid>
              <a:tr h="534440"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Timeline</a:t>
                      </a:r>
                    </a:p>
                  </a:txBody>
                  <a:tcPr marL="119644" marR="119644" marT="59823" marB="59823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385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en-US" sz="2400">
                        <a:solidFill>
                          <a:schemeClr val="bg1"/>
                        </a:solidFill>
                      </a:endParaRPr>
                    </a:p>
                  </a:txBody>
                  <a:tcPr marL="110836" marR="110836" marT="59823" marB="5982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85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</a:p>
                  </a:txBody>
                  <a:tcPr marL="110836" marR="110836" marT="59823" marB="5982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85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246568"/>
                  </a:ext>
                </a:extLst>
              </a:tr>
              <a:tr h="490851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Summer 2022-Summer 2023</a:t>
                      </a:r>
                    </a:p>
                  </a:txBody>
                  <a:tcPr marL="119644" marR="119644" marT="59823" marB="59823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85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Q3</a:t>
                      </a:r>
                    </a:p>
                  </a:txBody>
                  <a:tcPr marL="119644" marR="119644" marT="59823" marB="59823"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85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Q4</a:t>
                      </a:r>
                    </a:p>
                  </a:txBody>
                  <a:tcPr marL="119644" marR="119644" marT="59823" marB="59823" anchor="b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85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Q1</a:t>
                      </a:r>
                    </a:p>
                  </a:txBody>
                  <a:tcPr marL="119644" marR="119644" marT="59823" marB="59823"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85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Q2</a:t>
                      </a:r>
                    </a:p>
                  </a:txBody>
                  <a:tcPr marL="119644" marR="119644" marT="59823" marB="59823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8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832703"/>
                  </a:ext>
                </a:extLst>
              </a:tr>
              <a:tr h="632687">
                <a:tc>
                  <a:txBody>
                    <a:bodyPr/>
                    <a:lstStyle/>
                    <a:p>
                      <a:r>
                        <a:rPr lang="en-US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 Preliminary Purpose &amp; Need</a:t>
                      </a:r>
                    </a:p>
                  </a:txBody>
                  <a:tcPr marL="119644" marR="119644" marT="59823" marB="5982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644" marR="119644" marT="59823" marB="59823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644" marR="119644" marT="59823" marB="59823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644" marR="119644" marT="59823" marB="59823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644" marR="119644" marT="59823" marB="59823"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463320107"/>
                  </a:ext>
                </a:extLst>
              </a:tr>
              <a:tr h="534293">
                <a:tc>
                  <a:txBody>
                    <a:bodyPr/>
                    <a:lstStyle/>
                    <a:p>
                      <a:r>
                        <a:rPr lang="en-US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Identify Physical and Environmental Constraints</a:t>
                      </a:r>
                    </a:p>
                  </a:txBody>
                  <a:tcPr marL="119644" marR="119644" marT="59823" marB="5982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644" marR="119644" marT="59823" marB="59823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644" marR="119644" marT="59823" marB="59823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644" marR="119644" marT="59823" marB="59823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644" marR="119644" marT="59823" marB="59823"/>
                </a:tc>
                <a:extLst>
                  <a:ext uri="{0D108BD9-81ED-4DB2-BD59-A6C34878D82A}">
                    <a16:rowId xmlns:a16="http://schemas.microsoft.com/office/drawing/2014/main" val="3545792896"/>
                  </a:ext>
                </a:extLst>
              </a:tr>
              <a:tr h="672844">
                <a:tc>
                  <a:txBody>
                    <a:bodyPr/>
                    <a:lstStyle/>
                    <a:p>
                      <a:r>
                        <a:rPr lang="en-US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 Initial Route Alternatives</a:t>
                      </a:r>
                    </a:p>
                  </a:txBody>
                  <a:tcPr marL="119644" marR="119644" marT="59823" marB="5982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644" marR="119644" marT="59823" marB="59823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644" marR="119644" marT="59823" marB="59823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644" marR="119644" marT="59823" marB="59823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644" marR="119644" marT="59823" marB="59823"/>
                </a:tc>
                <a:extLst>
                  <a:ext uri="{0D108BD9-81ED-4DB2-BD59-A6C34878D82A}">
                    <a16:rowId xmlns:a16="http://schemas.microsoft.com/office/drawing/2014/main" val="159959309"/>
                  </a:ext>
                </a:extLst>
              </a:tr>
              <a:tr h="672844">
                <a:tc>
                  <a:txBody>
                    <a:bodyPr/>
                    <a:lstStyle/>
                    <a:p>
                      <a:r>
                        <a:rPr lang="en-US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 1 Evaluation of Initial Alternatives (6-10)</a:t>
                      </a:r>
                    </a:p>
                  </a:txBody>
                  <a:tcPr marL="119644" marR="119644" marT="59823" marB="5982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644" marR="119644" marT="59823" marB="59823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644" marR="119644" marT="59823" marB="59823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644" marR="119644" marT="59823" marB="59823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644" marR="119644" marT="59823" marB="59823"/>
                </a:tc>
                <a:extLst>
                  <a:ext uri="{0D108BD9-81ED-4DB2-BD59-A6C34878D82A}">
                    <a16:rowId xmlns:a16="http://schemas.microsoft.com/office/drawing/2014/main" val="1405776903"/>
                  </a:ext>
                </a:extLst>
              </a:tr>
              <a:tr h="5556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 2 Evaluation of Final Alternatives (2)</a:t>
                      </a:r>
                    </a:p>
                  </a:txBody>
                  <a:tcPr marL="119644" marR="119644" marT="59823" marB="5982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644" marR="119644" marT="59823" marB="59823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644" marR="119644" marT="59823" marB="59823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644" marR="119644" marT="59823" marB="59823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644" marR="119644" marT="59823" marB="59823"/>
                </a:tc>
                <a:extLst>
                  <a:ext uri="{0D108BD9-81ED-4DB2-BD59-A6C34878D82A}">
                    <a16:rowId xmlns:a16="http://schemas.microsoft.com/office/drawing/2014/main" val="2698562301"/>
                  </a:ext>
                </a:extLst>
              </a:tr>
              <a:tr h="6587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Prepare Locally Preferred Alternative Report</a:t>
                      </a:r>
                    </a:p>
                  </a:txBody>
                  <a:tcPr marL="119644" marR="119644" marT="59823" marB="59823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644" marR="119644" marT="59823" marB="59823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644" marR="119644" marT="59823" marB="59823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644" marR="119644" marT="59823" marB="59823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644" marR="119644" marT="59823" marB="59823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2369680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27629B55-A285-4B99-9675-43E06CD29688}"/>
              </a:ext>
            </a:extLst>
          </p:cNvPr>
          <p:cNvSpPr/>
          <p:nvPr/>
        </p:nvSpPr>
        <p:spPr>
          <a:xfrm>
            <a:off x="5979072" y="2363460"/>
            <a:ext cx="804283" cy="262196"/>
          </a:xfrm>
          <a:prstGeom prst="rect">
            <a:avLst/>
          </a:prstGeom>
          <a:solidFill>
            <a:srgbClr val="CC7B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520B8A-3103-4EED-A441-4703AF0DB49A}"/>
              </a:ext>
            </a:extLst>
          </p:cNvPr>
          <p:cNvSpPr txBox="1"/>
          <p:nvPr/>
        </p:nvSpPr>
        <p:spPr>
          <a:xfrm>
            <a:off x="6426302" y="3762736"/>
            <a:ext cx="1413589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Stakeholder Listening Sessions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0E987E-D8C4-472C-A644-BD1FFBF840E7}"/>
              </a:ext>
            </a:extLst>
          </p:cNvPr>
          <p:cNvSpPr/>
          <p:nvPr/>
        </p:nvSpPr>
        <p:spPr>
          <a:xfrm>
            <a:off x="5979072" y="2900678"/>
            <a:ext cx="804283" cy="262196"/>
          </a:xfrm>
          <a:prstGeom prst="rect">
            <a:avLst/>
          </a:prstGeom>
          <a:solidFill>
            <a:srgbClr val="CC7B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01983E1-0AA8-4221-B057-1761CFD80D21}"/>
              </a:ext>
            </a:extLst>
          </p:cNvPr>
          <p:cNvSpPr/>
          <p:nvPr/>
        </p:nvSpPr>
        <p:spPr>
          <a:xfrm>
            <a:off x="6783355" y="3493290"/>
            <a:ext cx="699485" cy="262196"/>
          </a:xfrm>
          <a:prstGeom prst="rect">
            <a:avLst/>
          </a:prstGeom>
          <a:solidFill>
            <a:srgbClr val="CC7B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337CF5-20C4-4F84-B3EC-D8AC50215552}"/>
              </a:ext>
            </a:extLst>
          </p:cNvPr>
          <p:cNvSpPr/>
          <p:nvPr/>
        </p:nvSpPr>
        <p:spPr>
          <a:xfrm>
            <a:off x="7482840" y="4191077"/>
            <a:ext cx="793413" cy="262196"/>
          </a:xfrm>
          <a:prstGeom prst="rect">
            <a:avLst/>
          </a:prstGeom>
          <a:solidFill>
            <a:srgbClr val="CC7B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7F5FDC6-CAEC-42A3-B383-DEA37448555D}"/>
              </a:ext>
            </a:extLst>
          </p:cNvPr>
          <p:cNvSpPr/>
          <p:nvPr/>
        </p:nvSpPr>
        <p:spPr>
          <a:xfrm>
            <a:off x="8316848" y="4830700"/>
            <a:ext cx="1461634" cy="262196"/>
          </a:xfrm>
          <a:prstGeom prst="rect">
            <a:avLst/>
          </a:prstGeom>
          <a:solidFill>
            <a:srgbClr val="CC7B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CA06E84-C3E2-4312-866E-0644E4928FD2}"/>
              </a:ext>
            </a:extLst>
          </p:cNvPr>
          <p:cNvSpPr/>
          <p:nvPr/>
        </p:nvSpPr>
        <p:spPr>
          <a:xfrm>
            <a:off x="9778482" y="5382409"/>
            <a:ext cx="835744" cy="262196"/>
          </a:xfrm>
          <a:prstGeom prst="rect">
            <a:avLst/>
          </a:prstGeom>
          <a:solidFill>
            <a:srgbClr val="CC7B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tar: 5 Points 23">
            <a:extLst>
              <a:ext uri="{FF2B5EF4-FFF2-40B4-BE49-F238E27FC236}">
                <a16:creationId xmlns:a16="http://schemas.microsoft.com/office/drawing/2014/main" id="{844AB64E-7DEC-4E9A-AFC2-4894FECA6B28}"/>
              </a:ext>
            </a:extLst>
          </p:cNvPr>
          <p:cNvSpPr/>
          <p:nvPr/>
        </p:nvSpPr>
        <p:spPr>
          <a:xfrm>
            <a:off x="6880261" y="3271400"/>
            <a:ext cx="505672" cy="516810"/>
          </a:xfrm>
          <a:prstGeom prst="star5">
            <a:avLst/>
          </a:prstGeom>
          <a:solidFill>
            <a:srgbClr val="FFFF00"/>
          </a:solid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05C7479-3B1B-4FB8-8988-E6378F03AB20}"/>
              </a:ext>
            </a:extLst>
          </p:cNvPr>
          <p:cNvSpPr txBox="1"/>
          <p:nvPr/>
        </p:nvSpPr>
        <p:spPr>
          <a:xfrm>
            <a:off x="10681156" y="2564771"/>
            <a:ext cx="1413589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400" b="1">
                <a:solidFill>
                  <a:srgbClr val="0F385A"/>
                </a:solidFill>
                <a:latin typeface="Arial"/>
                <a:cs typeface="Arial"/>
              </a:rPr>
              <a:t>Project Partners and Funding will need to be identified, then Project Planning and Development can commence.</a:t>
            </a:r>
            <a:endParaRPr lang="en-US" sz="1400" b="1">
              <a:solidFill>
                <a:srgbClr val="0F38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07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2cd55ad-9f7b-42e0-9338-3c71ef7e7e8a" xsi:nil="true"/>
    <lcf76f155ced4ddcb4097134ff3c332f xmlns="fa431187-6977-4d0e-9ad1-6dcfeab6ebc6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CDC5725868AE44A84E1A1BD30B5579" ma:contentTypeVersion="10" ma:contentTypeDescription="Create a new document." ma:contentTypeScope="" ma:versionID="44e286c982bbc0542633bd73c940337f">
  <xsd:schema xmlns:xsd="http://www.w3.org/2001/XMLSchema" xmlns:xs="http://www.w3.org/2001/XMLSchema" xmlns:p="http://schemas.microsoft.com/office/2006/metadata/properties" xmlns:ns2="fa431187-6977-4d0e-9ad1-6dcfeab6ebc6" xmlns:ns3="02cd55ad-9f7b-42e0-9338-3c71ef7e7e8a" targetNamespace="http://schemas.microsoft.com/office/2006/metadata/properties" ma:root="true" ma:fieldsID="eb7616987c58c4211b0c28688f4c0306" ns2:_="" ns3:_="">
    <xsd:import namespace="fa431187-6977-4d0e-9ad1-6dcfeab6ebc6"/>
    <xsd:import namespace="02cd55ad-9f7b-42e0-9338-3c71ef7e7e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431187-6977-4d0e-9ad1-6dcfeab6eb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66ca3fc6-7dbe-42ce-9a9c-533506b5a6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cd55ad-9f7b-42e0-9338-3c71ef7e7e8a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99cdbf9-acdd-4180-a878-8e75fc517d60}" ma:internalName="TaxCatchAll" ma:showField="CatchAllData" ma:web="02cd55ad-9f7b-42e0-9338-3c71ef7e7e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8526AA-76B8-4F3E-96EF-5ACC46DA4CE9}">
  <ds:schemaRefs>
    <ds:schemaRef ds:uri="http://purl.org/dc/terms/"/>
    <ds:schemaRef ds:uri="http://schemas.microsoft.com/office/infopath/2007/PartnerControls"/>
    <ds:schemaRef ds:uri="fa431187-6977-4d0e-9ad1-6dcfeab6ebc6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02cd55ad-9f7b-42e0-9338-3c71ef7e7e8a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683D5CD-ABA7-4B1C-B1FB-D6637A71B7E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9AB3BAE-253D-499F-B7DC-D8DBA39C45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431187-6977-4d0e-9ad1-6dcfeab6ebc6"/>
    <ds:schemaRef ds:uri="02cd55ad-9f7b-42e0-9338-3c71ef7e7e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620</Words>
  <Application>Microsoft Office PowerPoint</Application>
  <PresentationFormat>Widescreen</PresentationFormat>
  <Paragraphs>129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 Rodriguez</dc:creator>
  <cp:lastModifiedBy>Jason Rodriguez</cp:lastModifiedBy>
  <cp:revision>20</cp:revision>
  <dcterms:created xsi:type="dcterms:W3CDTF">2019-06-23T21:02:01Z</dcterms:created>
  <dcterms:modified xsi:type="dcterms:W3CDTF">2022-10-26T20:54:08Z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0x01010028CDC5725868AE44A84E1A1BD30B5579</vt:lpwstr>
  </property>
  <property fmtid="{D5CDD505-2E9C-101B-9397-08002B2CF9AE}" pid="3" name="MediaServiceImageTags">
    <vt:lpwstr/>
  </property>
</Properties>
</file>